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png"/>
  <Override PartName="/ppt/notesSlides/notesSlide4.xml" ContentType="application/vnd.openxmlformats-officedocument.presentationml.notesSlide+xml"/>
  <Override PartName="/ppt/media/image4.jpg" ContentType="image/png"/>
  <Override PartName="/ppt/notesSlides/notesSlide5.xml" ContentType="application/vnd.openxmlformats-officedocument.presentationml.notesSlide+xml"/>
  <Override PartName="/ppt/media/image5.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47"/>
  </p:notesMasterIdLst>
  <p:handoutMasterIdLst>
    <p:handoutMasterId r:id="rId48"/>
  </p:handoutMasterIdLst>
  <p:sldIdLst>
    <p:sldId id="257" r:id="rId4"/>
    <p:sldId id="345" r:id="rId5"/>
    <p:sldId id="258" r:id="rId6"/>
    <p:sldId id="338" r:id="rId7"/>
    <p:sldId id="339" r:id="rId8"/>
    <p:sldId id="344" r:id="rId9"/>
    <p:sldId id="300" r:id="rId10"/>
    <p:sldId id="351" r:id="rId11"/>
    <p:sldId id="346" r:id="rId12"/>
    <p:sldId id="347" r:id="rId13"/>
    <p:sldId id="325" r:id="rId14"/>
    <p:sldId id="372" r:id="rId15"/>
    <p:sldId id="373" r:id="rId16"/>
    <p:sldId id="374" r:id="rId17"/>
    <p:sldId id="375" r:id="rId18"/>
    <p:sldId id="279" r:id="rId19"/>
    <p:sldId id="312" r:id="rId20"/>
    <p:sldId id="313" r:id="rId21"/>
    <p:sldId id="327" r:id="rId22"/>
    <p:sldId id="314" r:id="rId23"/>
    <p:sldId id="348" r:id="rId24"/>
    <p:sldId id="350" r:id="rId25"/>
    <p:sldId id="352" r:id="rId26"/>
    <p:sldId id="353" r:id="rId27"/>
    <p:sldId id="331" r:id="rId28"/>
    <p:sldId id="354" r:id="rId29"/>
    <p:sldId id="357" r:id="rId30"/>
    <p:sldId id="358" r:id="rId31"/>
    <p:sldId id="359" r:id="rId32"/>
    <p:sldId id="360" r:id="rId33"/>
    <p:sldId id="361" r:id="rId34"/>
    <p:sldId id="363" r:id="rId35"/>
    <p:sldId id="362" r:id="rId36"/>
    <p:sldId id="370" r:id="rId37"/>
    <p:sldId id="275" r:id="rId38"/>
    <p:sldId id="371" r:id="rId39"/>
    <p:sldId id="364" r:id="rId40"/>
    <p:sldId id="342" r:id="rId41"/>
    <p:sldId id="368" r:id="rId42"/>
    <p:sldId id="366" r:id="rId43"/>
    <p:sldId id="367" r:id="rId44"/>
    <p:sldId id="365" r:id="rId45"/>
    <p:sldId id="276" r:id="rId46"/>
  </p:sldIdLst>
  <p:sldSz cx="9144000" cy="6858000" type="screen4x3"/>
  <p:notesSz cx="6797675" cy="9926638"/>
  <p:embeddedFontLst>
    <p:embeddedFont>
      <p:font typeface="Gotham Black" panose="02000603040000020004" pitchFamily="2" charset="0"/>
      <p:bold r:id="rId49"/>
    </p:embeddedFont>
    <p:embeddedFont>
      <p:font typeface="Gotham Bold" pitchFamily="50" charset="0"/>
      <p:regular r:id="rId50"/>
    </p:embeddedFont>
    <p:embeddedFont>
      <p:font typeface="Gill Sans MT" panose="020B0502020104020203"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257"/>
            <p14:sldId id="345"/>
            <p14:sldId id="258"/>
            <p14:sldId id="338"/>
            <p14:sldId id="339"/>
            <p14:sldId id="344"/>
            <p14:sldId id="300"/>
            <p14:sldId id="351"/>
            <p14:sldId id="346"/>
            <p14:sldId id="347"/>
            <p14:sldId id="325"/>
            <p14:sldId id="372"/>
            <p14:sldId id="373"/>
            <p14:sldId id="374"/>
            <p14:sldId id="375"/>
            <p14:sldId id="279"/>
            <p14:sldId id="312"/>
            <p14:sldId id="313"/>
            <p14:sldId id="327"/>
            <p14:sldId id="314"/>
            <p14:sldId id="348"/>
            <p14:sldId id="350"/>
            <p14:sldId id="352"/>
            <p14:sldId id="353"/>
            <p14:sldId id="331"/>
            <p14:sldId id="354"/>
            <p14:sldId id="357"/>
            <p14:sldId id="358"/>
            <p14:sldId id="359"/>
            <p14:sldId id="360"/>
            <p14:sldId id="361"/>
            <p14:sldId id="363"/>
            <p14:sldId id="362"/>
            <p14:sldId id="370"/>
            <p14:sldId id="275"/>
            <p14:sldId id="371"/>
            <p14:sldId id="364"/>
            <p14:sldId id="342"/>
            <p14:sldId id="368"/>
            <p14:sldId id="366"/>
            <p14:sldId id="367"/>
            <p14:sldId id="36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0D94F"/>
    <a:srgbClr val="E36E9D"/>
    <a:srgbClr val="FCB24C"/>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1512" autoAdjust="0"/>
  </p:normalViewPr>
  <p:slideViewPr>
    <p:cSldViewPr snapToGrid="0">
      <p:cViewPr varScale="1">
        <p:scale>
          <a:sx n="105" d="100"/>
          <a:sy n="105" d="100"/>
        </p:scale>
        <p:origin x="20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17-1-2019</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17-1-2019</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opent</a:t>
            </a:r>
            <a:r>
              <a:rPr lang="nl-NL" baseline="0" dirty="0" smtClean="0"/>
              <a:t> training enthousiast en geeft iedereen bij binnenkomst een hand en zorgt voor een open sfeer. </a:t>
            </a:r>
          </a:p>
          <a:p>
            <a:r>
              <a:rPr lang="nl-NL" baseline="0" dirty="0" smtClean="0"/>
              <a:t>Leg pen en papier klaar zodat ze mee kunnen schrijven als ze dat willen. </a:t>
            </a:r>
          </a:p>
          <a:p>
            <a:endParaRPr lang="nl-NL" baseline="0" dirty="0" smtClean="0"/>
          </a:p>
          <a:p>
            <a:r>
              <a:rPr lang="nl-NL" baseline="0" dirty="0" smtClean="0"/>
              <a:t>Boodschappenlijst:</a:t>
            </a:r>
          </a:p>
          <a:p>
            <a:r>
              <a:rPr lang="nl-NL" baseline="0" dirty="0" smtClean="0"/>
              <a:t>5 posters: idee voor het LAKS</a:t>
            </a:r>
          </a:p>
          <a:p>
            <a:r>
              <a:rPr lang="nl-NL" baseline="0" dirty="0" smtClean="0"/>
              <a:t>Pennen</a:t>
            </a:r>
          </a:p>
          <a:p>
            <a:r>
              <a:rPr lang="nl-NL" baseline="0" dirty="0" smtClean="0"/>
              <a:t>Notebooks</a:t>
            </a:r>
          </a:p>
          <a:p>
            <a:r>
              <a:rPr lang="nl-NL" baseline="0" dirty="0" smtClean="0"/>
              <a:t>Watervaste stift</a:t>
            </a:r>
          </a:p>
          <a:p>
            <a:r>
              <a:rPr lang="nl-NL" baseline="0" dirty="0" smtClean="0"/>
              <a:t>Spaghetti – marshmallow – </a:t>
            </a:r>
            <a:r>
              <a:rPr lang="nl-NL" baseline="0" dirty="0" err="1" smtClean="0"/>
              <a:t>ducttape</a:t>
            </a:r>
            <a:endParaRPr lang="nl-NL" baseline="0" dirty="0" smtClean="0"/>
          </a:p>
          <a:p>
            <a:r>
              <a:rPr lang="nl-NL" baseline="0" dirty="0" err="1" smtClean="0"/>
              <a:t>Gefixt</a:t>
            </a:r>
            <a:r>
              <a:rPr lang="nl-NL" baseline="0" dirty="0" smtClean="0"/>
              <a:t> door het LAKS stickers</a:t>
            </a:r>
          </a:p>
          <a:p>
            <a:r>
              <a:rPr lang="nl-NL" baseline="0" dirty="0" smtClean="0"/>
              <a:t>Actieplannen</a:t>
            </a:r>
          </a:p>
          <a:p>
            <a:r>
              <a:rPr lang="nl-NL" baseline="0" dirty="0" smtClean="0"/>
              <a:t>De 4 casussen uitgeprint</a:t>
            </a:r>
          </a:p>
          <a:p>
            <a:r>
              <a:rPr lang="nl-NL" dirty="0" smtClean="0"/>
              <a:t>Overige LAKS promotie (LLR</a:t>
            </a:r>
            <a:r>
              <a:rPr lang="nl-NL" baseline="0" dirty="0" smtClean="0"/>
              <a:t> – handboek, MR-handboek, Andere posters/stickers)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a:t>
            </a:fld>
            <a:endParaRPr lang="nl-NL"/>
          </a:p>
        </p:txBody>
      </p:sp>
    </p:spTree>
    <p:extLst>
      <p:ext uri="{BB962C8B-B14F-4D97-AF65-F5344CB8AC3E}">
        <p14:creationId xmlns:p14="http://schemas.microsoft.com/office/powerpoint/2010/main" val="11457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11</a:t>
            </a:fld>
            <a:endParaRPr lang="nl-NL"/>
          </a:p>
        </p:txBody>
      </p:sp>
    </p:spTree>
    <p:extLst>
      <p:ext uri="{BB962C8B-B14F-4D97-AF65-F5344CB8AC3E}">
        <p14:creationId xmlns:p14="http://schemas.microsoft.com/office/powerpoint/2010/main" val="350937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21</a:t>
            </a:fld>
            <a:endParaRPr lang="nl-NL"/>
          </a:p>
        </p:txBody>
      </p:sp>
    </p:spTree>
    <p:extLst>
      <p:ext uri="{BB962C8B-B14F-4D97-AF65-F5344CB8AC3E}">
        <p14:creationId xmlns:p14="http://schemas.microsoft.com/office/powerpoint/2010/main" val="211670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22</a:t>
            </a:fld>
            <a:endParaRPr lang="nl-NL"/>
          </a:p>
        </p:txBody>
      </p:sp>
    </p:spTree>
    <p:extLst>
      <p:ext uri="{BB962C8B-B14F-4D97-AF65-F5344CB8AC3E}">
        <p14:creationId xmlns:p14="http://schemas.microsoft.com/office/powerpoint/2010/main" val="141550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23</a:t>
            </a:fld>
            <a:endParaRPr lang="nl-NL"/>
          </a:p>
        </p:txBody>
      </p:sp>
    </p:spTree>
    <p:extLst>
      <p:ext uri="{BB962C8B-B14F-4D97-AF65-F5344CB8AC3E}">
        <p14:creationId xmlns:p14="http://schemas.microsoft.com/office/powerpoint/2010/main" val="25894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24</a:t>
            </a:fld>
            <a:endParaRPr lang="nl-NL"/>
          </a:p>
        </p:txBody>
      </p:sp>
    </p:spTree>
    <p:extLst>
      <p:ext uri="{BB962C8B-B14F-4D97-AF65-F5344CB8AC3E}">
        <p14:creationId xmlns:p14="http://schemas.microsoft.com/office/powerpoint/2010/main" val="68176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25</a:t>
            </a:fld>
            <a:endParaRPr lang="nl-NL"/>
          </a:p>
        </p:txBody>
      </p:sp>
    </p:spTree>
    <p:extLst>
      <p:ext uri="{BB962C8B-B14F-4D97-AF65-F5344CB8AC3E}">
        <p14:creationId xmlns:p14="http://schemas.microsoft.com/office/powerpoint/2010/main" val="274426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26</a:t>
            </a:fld>
            <a:endParaRPr lang="nl-NL"/>
          </a:p>
        </p:txBody>
      </p:sp>
    </p:spTree>
    <p:extLst>
      <p:ext uri="{BB962C8B-B14F-4D97-AF65-F5344CB8AC3E}">
        <p14:creationId xmlns:p14="http://schemas.microsoft.com/office/powerpoint/2010/main" val="10207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27</a:t>
            </a:fld>
            <a:endParaRPr lang="nl-NL"/>
          </a:p>
        </p:txBody>
      </p:sp>
    </p:spTree>
    <p:extLst>
      <p:ext uri="{BB962C8B-B14F-4D97-AF65-F5344CB8AC3E}">
        <p14:creationId xmlns:p14="http://schemas.microsoft.com/office/powerpoint/2010/main" val="104015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28</a:t>
            </a:fld>
            <a:endParaRPr lang="nl-NL"/>
          </a:p>
        </p:txBody>
      </p:sp>
    </p:spTree>
    <p:extLst>
      <p:ext uri="{BB962C8B-B14F-4D97-AF65-F5344CB8AC3E}">
        <p14:creationId xmlns:p14="http://schemas.microsoft.com/office/powerpoint/2010/main" val="51431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29</a:t>
            </a:fld>
            <a:endParaRPr lang="nl-NL"/>
          </a:p>
        </p:txBody>
      </p:sp>
    </p:spTree>
    <p:extLst>
      <p:ext uri="{BB962C8B-B14F-4D97-AF65-F5344CB8AC3E}">
        <p14:creationId xmlns:p14="http://schemas.microsoft.com/office/powerpoint/2010/main" val="325264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30</a:t>
            </a:fld>
            <a:endParaRPr lang="nl-NL"/>
          </a:p>
        </p:txBody>
      </p:sp>
    </p:spTree>
    <p:extLst>
      <p:ext uri="{BB962C8B-B14F-4D97-AF65-F5344CB8AC3E}">
        <p14:creationId xmlns:p14="http://schemas.microsoft.com/office/powerpoint/2010/main" val="407743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Pak de </a:t>
            </a:r>
            <a:r>
              <a:rPr lang="nl-NL" dirty="0" err="1" smtClean="0"/>
              <a:t>to</a:t>
            </a:r>
            <a:r>
              <a:rPr lang="nl-NL" dirty="0" smtClean="0"/>
              <a:t> lijst erbij. Is</a:t>
            </a:r>
            <a:r>
              <a:rPr lang="nl-NL" baseline="0" dirty="0" smtClean="0"/>
              <a:t> er meer richting in wat de raad komend jaar gaat doen? Wijs een notulist aan die meeschrijft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31</a:t>
            </a:fld>
            <a:endParaRPr lang="nl-NL"/>
          </a:p>
        </p:txBody>
      </p:sp>
    </p:spTree>
    <p:extLst>
      <p:ext uri="{BB962C8B-B14F-4D97-AF65-F5344CB8AC3E}">
        <p14:creationId xmlns:p14="http://schemas.microsoft.com/office/powerpoint/2010/main" val="246203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een paar acties </a:t>
            </a:r>
            <a:r>
              <a:rPr lang="nl-NL" dirty="0" err="1" smtClean="0"/>
              <a:t>adhv</a:t>
            </a:r>
            <a:r>
              <a:rPr lang="nl-NL" dirty="0" smtClean="0"/>
              <a:t> deze</a:t>
            </a:r>
            <a:r>
              <a:rPr lang="nl-NL" baseline="0" dirty="0" smtClean="0"/>
              <a:t> vragen.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32</a:t>
            </a:fld>
            <a:endParaRPr lang="nl-NL"/>
          </a:p>
        </p:txBody>
      </p:sp>
    </p:spTree>
    <p:extLst>
      <p:ext uri="{BB962C8B-B14F-4D97-AF65-F5344CB8AC3E}">
        <p14:creationId xmlns:p14="http://schemas.microsoft.com/office/powerpoint/2010/main" val="266054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 wat een actieplan is. En laat de notulist een aantal van de ideeën in het actieplan inschrijven. Zelf doe</a:t>
            </a:r>
            <a:r>
              <a:rPr lang="nl-NL" baseline="0" dirty="0" smtClean="0"/>
              <a:t> je een voorbeeld “schoolfeest”. Print een paar actieplannen uit ter voorbeeld.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33</a:t>
            </a:fld>
            <a:endParaRPr lang="nl-NL"/>
          </a:p>
        </p:txBody>
      </p:sp>
    </p:spTree>
    <p:extLst>
      <p:ext uri="{BB962C8B-B14F-4D97-AF65-F5344CB8AC3E}">
        <p14:creationId xmlns:p14="http://schemas.microsoft.com/office/powerpoint/2010/main" val="570391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het af is mag het van de </a:t>
            </a:r>
            <a:r>
              <a:rPr lang="nl-NL" dirty="0" err="1" smtClean="0"/>
              <a:t>to</a:t>
            </a:r>
            <a:r>
              <a:rPr lang="nl-NL" dirty="0" smtClean="0"/>
              <a:t>-do list. GEFIXT!</a:t>
            </a:r>
            <a:r>
              <a:rPr lang="nl-NL" baseline="0" dirty="0" smtClean="0"/>
              <a:t> Deel een paar stickers uit.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34</a:t>
            </a:fld>
            <a:endParaRPr lang="nl-NL"/>
          </a:p>
        </p:txBody>
      </p:sp>
    </p:spTree>
    <p:extLst>
      <p:ext uri="{BB962C8B-B14F-4D97-AF65-F5344CB8AC3E}">
        <p14:creationId xmlns:p14="http://schemas.microsoft.com/office/powerpoint/2010/main" val="4138533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35</a:t>
            </a:fld>
            <a:endParaRPr lang="nl-NL"/>
          </a:p>
        </p:txBody>
      </p:sp>
    </p:spTree>
    <p:extLst>
      <p:ext uri="{BB962C8B-B14F-4D97-AF65-F5344CB8AC3E}">
        <p14:creationId xmlns:p14="http://schemas.microsoft.com/office/powerpoint/2010/main" val="629924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Duim: Wat vond je goed</a:t>
            </a:r>
          </a:p>
          <a:p>
            <a:r>
              <a:rPr lang="nl-NL" dirty="0" smtClean="0"/>
              <a:t>Wijsvinger:</a:t>
            </a:r>
            <a:r>
              <a:rPr lang="nl-NL" baseline="0" dirty="0" smtClean="0"/>
              <a:t> Waar ga je naar toe? </a:t>
            </a:r>
          </a:p>
          <a:p>
            <a:r>
              <a:rPr lang="nl-NL" baseline="0" dirty="0" smtClean="0"/>
              <a:t>Middel: wat vond je niet goed, waar maak je je boos over? </a:t>
            </a:r>
          </a:p>
          <a:p>
            <a:r>
              <a:rPr lang="nl-NL" baseline="0" dirty="0" smtClean="0"/>
              <a:t>Ring: waar blijf je trouw aan, wat bewaar/behoud je? </a:t>
            </a:r>
          </a:p>
          <a:p>
            <a:r>
              <a:rPr lang="nl-NL" baseline="0" dirty="0" smtClean="0"/>
              <a:t>Pink: Wat zijn we vergeten?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36</a:t>
            </a:fld>
            <a:endParaRPr lang="nl-NL"/>
          </a:p>
        </p:txBody>
      </p:sp>
    </p:spTree>
    <p:extLst>
      <p:ext uri="{BB962C8B-B14F-4D97-AF65-F5344CB8AC3E}">
        <p14:creationId xmlns:p14="http://schemas.microsoft.com/office/powerpoint/2010/main" val="51376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37</a:t>
            </a:fld>
            <a:endParaRPr lang="nl-NL"/>
          </a:p>
        </p:txBody>
      </p:sp>
    </p:spTree>
    <p:extLst>
      <p:ext uri="{BB962C8B-B14F-4D97-AF65-F5344CB8AC3E}">
        <p14:creationId xmlns:p14="http://schemas.microsoft.com/office/powerpoint/2010/main" val="1457767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40</a:t>
            </a:fld>
            <a:endParaRPr lang="nl-NL"/>
          </a:p>
        </p:txBody>
      </p:sp>
    </p:spTree>
    <p:extLst>
      <p:ext uri="{BB962C8B-B14F-4D97-AF65-F5344CB8AC3E}">
        <p14:creationId xmlns:p14="http://schemas.microsoft.com/office/powerpoint/2010/main" val="121444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a:t>
            </a:r>
            <a:r>
              <a:rPr lang="nl-NL" baseline="0" dirty="0" smtClean="0"/>
              <a:t> dat je in een leerlingenraadtraining heel veel wilt behandelen. Bijvoorbeeld over een schoolgids. Maar dat dat onmogelijk is.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173704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6</a:t>
            </a:fld>
            <a:endParaRPr lang="nl-NL"/>
          </a:p>
        </p:txBody>
      </p:sp>
    </p:spTree>
    <p:extLst>
      <p:ext uri="{BB962C8B-B14F-4D97-AF65-F5344CB8AC3E}">
        <p14:creationId xmlns:p14="http://schemas.microsoft.com/office/powerpoint/2010/main" val="238659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7</a:t>
            </a:fld>
            <a:endParaRPr lang="nl-NL"/>
          </a:p>
        </p:txBody>
      </p:sp>
    </p:spTree>
    <p:extLst>
      <p:ext uri="{BB962C8B-B14F-4D97-AF65-F5344CB8AC3E}">
        <p14:creationId xmlns:p14="http://schemas.microsoft.com/office/powerpoint/2010/main" val="188952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Grijp terug op</a:t>
            </a:r>
            <a:r>
              <a:rPr lang="nl-NL" baseline="0" dirty="0" smtClean="0"/>
              <a:t> de quizvragen. Iedereen mag ideeën voor activiteiten op de posters schrijven. Deel er een paar uit en zorg voor watervaste stiften.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9</a:t>
            </a:fld>
            <a:endParaRPr lang="nl-NL"/>
          </a:p>
        </p:txBody>
      </p:sp>
    </p:spTree>
    <p:extLst>
      <p:ext uri="{BB962C8B-B14F-4D97-AF65-F5344CB8AC3E}">
        <p14:creationId xmlns:p14="http://schemas.microsoft.com/office/powerpoint/2010/main" val="2965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Bespreek een paar ideeën die ze op de posters hebben gezet. Stel dan de vervolgvraag: welke van deze ideeën zijn echt vet/belangrijk en welke willen dit jaar </a:t>
            </a:r>
            <a:r>
              <a:rPr lang="nl-NL" baseline="0" dirty="0" err="1" smtClean="0"/>
              <a:t>sws</a:t>
            </a:r>
            <a:r>
              <a:rPr lang="nl-NL" baseline="0" dirty="0" smtClean="0"/>
              <a:t> organiseren? Onderling discussie hierover en het maken van een “</a:t>
            </a:r>
            <a:r>
              <a:rPr lang="nl-NL" baseline="0" dirty="0" err="1" smtClean="0"/>
              <a:t>to</a:t>
            </a:r>
            <a:r>
              <a:rPr lang="nl-NL" baseline="0" dirty="0" smtClean="0"/>
              <a:t>-do” lijst. Bewaar de </a:t>
            </a:r>
            <a:r>
              <a:rPr lang="nl-NL" baseline="0" dirty="0" err="1" smtClean="0"/>
              <a:t>to</a:t>
            </a:r>
            <a:r>
              <a:rPr lang="nl-NL" baseline="0" dirty="0" smtClean="0"/>
              <a:t>-do-lijst heb je later nog nodig.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10</a:t>
            </a:fld>
            <a:endParaRPr lang="nl-NL"/>
          </a:p>
        </p:txBody>
      </p:sp>
    </p:spTree>
    <p:extLst>
      <p:ext uri="{BB962C8B-B14F-4D97-AF65-F5344CB8AC3E}">
        <p14:creationId xmlns:p14="http://schemas.microsoft.com/office/powerpoint/2010/main" val="189822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9566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1916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2"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ssonup.io/app/lesson/6NWYNSQ3TPTsW6MS2/vHw4RSvWzzs9hH8A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student.lessonup.io/lesson/6NWYNSQ3TPTsW6MS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6546"/>
            <a:ext cx="7886700" cy="1325563"/>
          </a:xfrm>
        </p:spPr>
        <p:txBody>
          <a:bodyPr>
            <a:noAutofit/>
          </a:bodyPr>
          <a:lstStyle/>
          <a:p>
            <a:r>
              <a:rPr lang="nl-NL" sz="8000" dirty="0" err="1"/>
              <a:t>Rule</a:t>
            </a:r>
            <a:r>
              <a:rPr lang="nl-NL" sz="8000" dirty="0"/>
              <a:t> </a:t>
            </a:r>
            <a:r>
              <a:rPr lang="nl-NL" sz="8000" dirty="0" err="1">
                <a:solidFill>
                  <a:srgbClr val="69BF80"/>
                </a:solidFill>
              </a:rPr>
              <a:t>Your</a:t>
            </a:r>
            <a:r>
              <a:rPr lang="nl-NL" sz="8000" dirty="0"/>
              <a:t> School!</a:t>
            </a:r>
          </a:p>
        </p:txBody>
      </p:sp>
      <p:sp>
        <p:nvSpPr>
          <p:cNvPr id="3" name="Tijdelijke aanduiding voor tekst 2"/>
          <p:cNvSpPr>
            <a:spLocks noGrp="1"/>
          </p:cNvSpPr>
          <p:nvPr>
            <p:ph type="body" sz="quarter" idx="11"/>
          </p:nvPr>
        </p:nvSpPr>
        <p:spPr>
          <a:xfrm>
            <a:off x="628650" y="2767263"/>
            <a:ext cx="7886700" cy="2465973"/>
          </a:xfrm>
        </p:spPr>
        <p:txBody>
          <a:bodyPr>
            <a:normAutofit/>
          </a:bodyPr>
          <a:lstStyle/>
          <a:p>
            <a:pPr marL="0" indent="0">
              <a:buNone/>
            </a:pPr>
            <a:r>
              <a:rPr lang="nl-NL" sz="2400" dirty="0" smtClean="0">
                <a:solidFill>
                  <a:srgbClr val="00549B"/>
                </a:solidFill>
              </a:rPr>
              <a:t>Dé</a:t>
            </a:r>
            <a:r>
              <a:rPr lang="nl-NL" sz="2400" dirty="0" smtClean="0"/>
              <a:t> training </a:t>
            </a:r>
            <a:r>
              <a:rPr lang="nl-NL" sz="2400" dirty="0" smtClean="0">
                <a:solidFill>
                  <a:srgbClr val="00549B"/>
                </a:solidFill>
              </a:rPr>
              <a:t>voor leerlingenraden</a:t>
            </a:r>
            <a:endParaRPr lang="nl-NL" sz="2400" dirty="0">
              <a:solidFill>
                <a:srgbClr val="00549B"/>
              </a:solidFill>
            </a:endParaRPr>
          </a:p>
          <a:p>
            <a:pPr marL="0" indent="0">
              <a:buNone/>
            </a:pPr>
            <a:endParaRPr lang="nl-NL" sz="2400" dirty="0" smtClean="0">
              <a:solidFill>
                <a:srgbClr val="00549B"/>
              </a:solidFill>
            </a:endParaRPr>
          </a:p>
          <a:p>
            <a:pPr marL="0" indent="0">
              <a:buNone/>
            </a:pPr>
            <a:endParaRPr lang="nl-NL" sz="2400" dirty="0">
              <a:solidFill>
                <a:srgbClr val="00549B"/>
              </a:solidFill>
            </a:endParaRPr>
          </a:p>
          <a:p>
            <a:pPr marL="0" indent="0">
              <a:buNone/>
            </a:pPr>
            <a:r>
              <a:rPr lang="nl-NL" sz="2400" dirty="0" smtClean="0">
                <a:solidFill>
                  <a:srgbClr val="00549B"/>
                </a:solidFill>
              </a:rPr>
              <a:t>School: </a:t>
            </a:r>
            <a:r>
              <a:rPr lang="nl-NL" sz="2400" dirty="0" err="1" smtClean="0">
                <a:solidFill>
                  <a:srgbClr val="00549B"/>
                </a:solidFill>
              </a:rPr>
              <a:t>Waldheim</a:t>
            </a:r>
            <a:r>
              <a:rPr lang="nl-NL" sz="2400" dirty="0" smtClean="0">
                <a:solidFill>
                  <a:srgbClr val="00549B"/>
                </a:solidFill>
              </a:rPr>
              <a:t> mavo</a:t>
            </a:r>
            <a:endParaRPr lang="nl-NL" sz="2400" dirty="0" smtClean="0">
              <a:solidFill>
                <a:srgbClr val="00549B"/>
              </a:solidFill>
            </a:endParaRPr>
          </a:p>
          <a:p>
            <a:pPr marL="0" indent="0">
              <a:buNone/>
            </a:pPr>
            <a:r>
              <a:rPr lang="nl-NL" sz="2400" dirty="0" smtClean="0">
                <a:solidFill>
                  <a:srgbClr val="00549B"/>
                </a:solidFill>
              </a:rPr>
              <a:t>Datum: </a:t>
            </a:r>
            <a:r>
              <a:rPr lang="nl-NL" sz="2400" dirty="0" smtClean="0">
                <a:solidFill>
                  <a:srgbClr val="00549B"/>
                </a:solidFill>
              </a:rPr>
              <a:t>21-01-2019</a:t>
            </a:r>
          </a:p>
        </p:txBody>
      </p:sp>
    </p:spTree>
    <p:extLst>
      <p:ext uri="{BB962C8B-B14F-4D97-AF65-F5344CB8AC3E}">
        <p14:creationId xmlns:p14="http://schemas.microsoft.com/office/powerpoint/2010/main" val="6922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hebben jullie voor plannen voor komend jaar? </a:t>
            </a:r>
          </a:p>
          <a:p>
            <a:r>
              <a:rPr lang="nl-NL" dirty="0" smtClean="0"/>
              <a:t>Een TO-DO-lijst! </a:t>
            </a:r>
            <a:endParaRPr lang="nl-NL" dirty="0"/>
          </a:p>
        </p:txBody>
      </p:sp>
      <p:sp>
        <p:nvSpPr>
          <p:cNvPr id="3" name="Titel 2"/>
          <p:cNvSpPr>
            <a:spLocks noGrp="1"/>
          </p:cNvSpPr>
          <p:nvPr>
            <p:ph type="ctrTitle"/>
          </p:nvPr>
        </p:nvSpPr>
        <p:spPr/>
        <p:txBody>
          <a:bodyPr>
            <a:normAutofit/>
          </a:bodyPr>
          <a:lstStyle/>
          <a:p>
            <a:r>
              <a:rPr lang="nl-NL" sz="3200" dirty="0" smtClean="0"/>
              <a:t>Ideeën voor de leerlingenraad</a:t>
            </a:r>
            <a:endParaRPr lang="nl-NL" sz="3200" dirty="0"/>
          </a:p>
        </p:txBody>
      </p:sp>
    </p:spTree>
    <p:extLst>
      <p:ext uri="{BB962C8B-B14F-4D97-AF65-F5344CB8AC3E}">
        <p14:creationId xmlns:p14="http://schemas.microsoft.com/office/powerpoint/2010/main" val="94384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doe je dat eigenlijk?</a:t>
            </a:r>
            <a:endParaRPr lang="nl-NL" dirty="0"/>
          </a:p>
        </p:txBody>
      </p:sp>
      <p:sp>
        <p:nvSpPr>
          <p:cNvPr id="3" name="Titel 2"/>
          <p:cNvSpPr>
            <a:spLocks noGrp="1"/>
          </p:cNvSpPr>
          <p:nvPr>
            <p:ph type="ctrTitle"/>
          </p:nvPr>
        </p:nvSpPr>
        <p:spPr>
          <a:xfrm>
            <a:off x="2851484" y="1167063"/>
            <a:ext cx="3441032" cy="963445"/>
          </a:xfrm>
        </p:spPr>
        <p:txBody>
          <a:bodyPr/>
          <a:lstStyle/>
          <a:p>
            <a:r>
              <a:rPr lang="nl-NL" dirty="0" smtClean="0"/>
              <a:t>Vergaderen!</a:t>
            </a:r>
            <a:endParaRPr lang="nl-NL" dirty="0"/>
          </a:p>
        </p:txBody>
      </p:sp>
    </p:spTree>
    <p:extLst>
      <p:ext uri="{BB962C8B-B14F-4D97-AF65-F5344CB8AC3E}">
        <p14:creationId xmlns:p14="http://schemas.microsoft.com/office/powerpoint/2010/main" val="71588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Vergaderen</a:t>
            </a:r>
            <a:endParaRPr lang="nl-NL" dirty="0"/>
          </a:p>
        </p:txBody>
      </p:sp>
      <p:sp>
        <p:nvSpPr>
          <p:cNvPr id="3" name="Tijdelijke aanduiding voor tekst 2"/>
          <p:cNvSpPr>
            <a:spLocks noGrp="1"/>
          </p:cNvSpPr>
          <p:nvPr>
            <p:ph type="body" sz="quarter" idx="11"/>
          </p:nvPr>
        </p:nvSpPr>
        <p:spPr>
          <a:xfrm>
            <a:off x="614363" y="1690689"/>
            <a:ext cx="7904162" cy="3302000"/>
          </a:xfrm>
        </p:spPr>
        <p:txBody>
          <a:bodyPr>
            <a:normAutofit/>
          </a:bodyPr>
          <a:lstStyle/>
          <a:p>
            <a:r>
              <a:rPr lang="nl-NL" dirty="0" smtClean="0">
                <a:solidFill>
                  <a:srgbClr val="E36E9D"/>
                </a:solidFill>
              </a:rPr>
              <a:t>Plannen</a:t>
            </a:r>
            <a:r>
              <a:rPr lang="nl-NL" dirty="0" smtClean="0"/>
              <a:t> en organiseren</a:t>
            </a:r>
          </a:p>
          <a:p>
            <a:r>
              <a:rPr lang="nl-NL" dirty="0" smtClean="0"/>
              <a:t>De </a:t>
            </a:r>
            <a:r>
              <a:rPr lang="nl-NL" dirty="0" smtClean="0">
                <a:solidFill>
                  <a:srgbClr val="E36E9D"/>
                </a:solidFill>
              </a:rPr>
              <a:t>agenda</a:t>
            </a:r>
          </a:p>
          <a:p>
            <a:r>
              <a:rPr lang="nl-NL" dirty="0" smtClean="0">
                <a:solidFill>
                  <a:srgbClr val="E36E9D"/>
                </a:solidFill>
              </a:rPr>
              <a:t>Notulen</a:t>
            </a:r>
            <a:r>
              <a:rPr lang="nl-NL" dirty="0" smtClean="0"/>
              <a:t> maken en delen</a:t>
            </a:r>
          </a:p>
          <a:p>
            <a:endParaRPr lang="nl-NL" dirty="0"/>
          </a:p>
          <a:p>
            <a:pPr marL="0" indent="0">
              <a:buNone/>
            </a:pPr>
            <a:r>
              <a:rPr lang="nl-NL" dirty="0" smtClean="0"/>
              <a:t>Tips: kies </a:t>
            </a:r>
            <a:r>
              <a:rPr lang="nl-NL" dirty="0" smtClean="0">
                <a:solidFill>
                  <a:srgbClr val="E36E9D"/>
                </a:solidFill>
              </a:rPr>
              <a:t>speerpunten</a:t>
            </a:r>
            <a:r>
              <a:rPr lang="nl-NL" dirty="0" smtClean="0"/>
              <a:t>; zorg voor goede </a:t>
            </a:r>
            <a:r>
              <a:rPr lang="nl-NL" dirty="0" smtClean="0">
                <a:solidFill>
                  <a:srgbClr val="E36E9D"/>
                </a:solidFill>
              </a:rPr>
              <a:t>begeleiding</a:t>
            </a:r>
            <a:r>
              <a:rPr lang="nl-NL" dirty="0" smtClean="0"/>
              <a:t>; houd het leuk en </a:t>
            </a:r>
            <a:r>
              <a:rPr lang="nl-NL" dirty="0" smtClean="0">
                <a:solidFill>
                  <a:srgbClr val="E36E9D"/>
                </a:solidFill>
              </a:rPr>
              <a:t>gezellig</a:t>
            </a:r>
            <a:r>
              <a:rPr lang="nl-NL" dirty="0" smtClean="0"/>
              <a:t>! </a:t>
            </a:r>
            <a:endParaRPr lang="nl-NL" dirty="0"/>
          </a:p>
        </p:txBody>
      </p:sp>
    </p:spTree>
    <p:extLst>
      <p:ext uri="{BB962C8B-B14F-4D97-AF65-F5344CB8AC3E}">
        <p14:creationId xmlns:p14="http://schemas.microsoft.com/office/powerpoint/2010/main" val="218740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Rolverdeling</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Voorzitter</a:t>
            </a:r>
          </a:p>
          <a:p>
            <a:r>
              <a:rPr lang="nl-NL" sz="2000" dirty="0" smtClean="0"/>
              <a:t>Secretaris</a:t>
            </a:r>
          </a:p>
          <a:p>
            <a:r>
              <a:rPr lang="nl-NL" sz="2000" dirty="0" smtClean="0"/>
              <a:t>Penningmeester</a:t>
            </a:r>
          </a:p>
          <a:p>
            <a:endParaRPr lang="nl-NL" sz="2000" dirty="0"/>
          </a:p>
          <a:p>
            <a:pPr marL="0" indent="0">
              <a:buNone/>
            </a:pPr>
            <a:r>
              <a:rPr lang="nl-NL" sz="2000" dirty="0" smtClean="0">
                <a:solidFill>
                  <a:srgbClr val="E36E9D"/>
                </a:solidFill>
              </a:rPr>
              <a:t>En ook:</a:t>
            </a:r>
          </a:p>
          <a:p>
            <a:r>
              <a:rPr lang="nl-NL" sz="2000" i="1" dirty="0" smtClean="0"/>
              <a:t>Creatieveling</a:t>
            </a:r>
          </a:p>
          <a:p>
            <a:r>
              <a:rPr lang="nl-NL" sz="2000" i="1" dirty="0" smtClean="0"/>
              <a:t>Ontwerper</a:t>
            </a:r>
          </a:p>
          <a:p>
            <a:r>
              <a:rPr lang="nl-NL" sz="2000" i="1" dirty="0" smtClean="0"/>
              <a:t>Uitnodiger</a:t>
            </a:r>
          </a:p>
          <a:p>
            <a:r>
              <a:rPr lang="nl-NL" sz="2000" i="1" dirty="0" smtClean="0"/>
              <a:t>Lobbyist</a:t>
            </a:r>
          </a:p>
          <a:p>
            <a:pPr marL="0" indent="0">
              <a:buNone/>
            </a:pPr>
            <a:r>
              <a:rPr lang="nl-NL" sz="2000" i="1" dirty="0" smtClean="0"/>
              <a:t>…enzovoort …</a:t>
            </a:r>
            <a:endParaRPr lang="nl-NL" sz="2000" i="1" dirty="0"/>
          </a:p>
        </p:txBody>
      </p:sp>
    </p:spTree>
    <p:extLst>
      <p:ext uri="{BB962C8B-B14F-4D97-AF65-F5344CB8AC3E}">
        <p14:creationId xmlns:p14="http://schemas.microsoft.com/office/powerpoint/2010/main" val="2326365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kan er beter?	</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Nieuwe rolverdeling?</a:t>
            </a:r>
          </a:p>
          <a:p>
            <a:r>
              <a:rPr lang="nl-NL" sz="2000" dirty="0" smtClean="0"/>
              <a:t>Anders notuleren?</a:t>
            </a:r>
          </a:p>
          <a:p>
            <a:r>
              <a:rPr lang="nl-NL" sz="2000" dirty="0" smtClean="0"/>
              <a:t>Hoe is het met de opkomst?</a:t>
            </a:r>
          </a:p>
          <a:p>
            <a:r>
              <a:rPr lang="nl-NL" sz="2000" dirty="0" smtClean="0"/>
              <a:t>Neemt iedereen het wel serieus?</a:t>
            </a:r>
          </a:p>
          <a:p>
            <a:endParaRPr lang="nl-NL" sz="2000" dirty="0"/>
          </a:p>
          <a:p>
            <a:endParaRPr lang="nl-NL" sz="2000" dirty="0" smtClean="0"/>
          </a:p>
          <a:p>
            <a:r>
              <a:rPr lang="nl-NL" sz="2000" dirty="0" smtClean="0"/>
              <a:t>Veel belangrijker: vindt iedereen het nog wel leuk?</a:t>
            </a:r>
            <a:endParaRPr lang="nl-NL" sz="2000" dirty="0"/>
          </a:p>
        </p:txBody>
      </p:sp>
    </p:spTree>
    <p:extLst>
      <p:ext uri="{BB962C8B-B14F-4D97-AF65-F5344CB8AC3E}">
        <p14:creationId xmlns:p14="http://schemas.microsoft.com/office/powerpoint/2010/main" val="1739785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134053"/>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2931920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375049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382422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Handjes schudden! </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77" y="1444984"/>
            <a:ext cx="6030306" cy="4004123"/>
          </a:xfrm>
          <a:prstGeom prst="rect">
            <a:avLst/>
          </a:prstGeom>
        </p:spPr>
      </p:pic>
    </p:spTree>
    <p:extLst>
      <p:ext uri="{BB962C8B-B14F-4D97-AF65-F5344CB8AC3E}">
        <p14:creationId xmlns:p14="http://schemas.microsoft.com/office/powerpoint/2010/main" val="29133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874369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30349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801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1218719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44961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3340427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60775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17684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603003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ga je doen met de mail? </a:t>
            </a:r>
          </a:p>
          <a:p>
            <a:r>
              <a:rPr lang="nl-NL" dirty="0" smtClean="0"/>
              <a:t>Hoe los je het probleem op?</a:t>
            </a:r>
          </a:p>
          <a:p>
            <a:r>
              <a:rPr lang="nl-NL" dirty="0" smtClean="0"/>
              <a:t>Wie of wat heb je daarbij nodig?  </a:t>
            </a:r>
          </a:p>
          <a:p>
            <a:endParaRPr lang="nl-NL" dirty="0"/>
          </a:p>
        </p:txBody>
      </p:sp>
      <p:sp>
        <p:nvSpPr>
          <p:cNvPr id="3" name="Titel 2"/>
          <p:cNvSpPr>
            <a:spLocks noGrp="1"/>
          </p:cNvSpPr>
          <p:nvPr>
            <p:ph type="ctrTitle"/>
          </p:nvPr>
        </p:nvSpPr>
        <p:spPr/>
        <p:txBody>
          <a:bodyPr>
            <a:normAutofit/>
          </a:bodyPr>
          <a:lstStyle/>
          <a:p>
            <a:r>
              <a:rPr lang="nl-NL" sz="3600" dirty="0" smtClean="0"/>
              <a:t>10 minuten voorbereiden</a:t>
            </a:r>
            <a:endParaRPr lang="nl-NL" sz="3600" dirty="0"/>
          </a:p>
        </p:txBody>
      </p:sp>
    </p:spTree>
    <p:extLst>
      <p:ext uri="{BB962C8B-B14F-4D97-AF65-F5344CB8AC3E}">
        <p14:creationId xmlns:p14="http://schemas.microsoft.com/office/powerpoint/2010/main" val="155872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tekst 2"/>
          <p:cNvSpPr>
            <a:spLocks noGrp="1"/>
          </p:cNvSpPr>
          <p:nvPr>
            <p:ph type="body" sz="quarter" idx="11"/>
          </p:nvPr>
        </p:nvSpPr>
        <p:spPr>
          <a:xfrm>
            <a:off x="628650" y="1828800"/>
            <a:ext cx="7886700" cy="3561347"/>
          </a:xfrm>
        </p:spPr>
        <p:txBody>
          <a:bodyPr>
            <a:normAutofit/>
          </a:bodyPr>
          <a:lstStyle/>
          <a:p>
            <a:pPr marL="0" indent="0">
              <a:buNone/>
            </a:pPr>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572521"/>
            <a:ext cx="4949190" cy="3968517"/>
          </a:xfrm>
          <a:prstGeom prst="rect">
            <a:avLst/>
          </a:prstGeom>
        </p:spPr>
      </p:pic>
    </p:spTree>
    <p:extLst>
      <p:ext uri="{BB962C8B-B14F-4D97-AF65-F5344CB8AC3E}">
        <p14:creationId xmlns:p14="http://schemas.microsoft.com/office/powerpoint/2010/main" val="119086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werkt wel/niet? </a:t>
            </a:r>
          </a:p>
        </p:txBody>
      </p:sp>
      <p:sp>
        <p:nvSpPr>
          <p:cNvPr id="3" name="Titel 2"/>
          <p:cNvSpPr>
            <a:spLocks noGrp="1"/>
          </p:cNvSpPr>
          <p:nvPr>
            <p:ph type="ctrTitle"/>
          </p:nvPr>
        </p:nvSpPr>
        <p:spPr/>
        <p:txBody>
          <a:bodyPr/>
          <a:lstStyle/>
          <a:p>
            <a:r>
              <a:rPr lang="nl-NL" dirty="0" smtClean="0"/>
              <a:t>Oplossingen bespreken</a:t>
            </a:r>
            <a:endParaRPr lang="nl-NL" dirty="0"/>
          </a:p>
        </p:txBody>
      </p:sp>
    </p:spTree>
    <p:extLst>
      <p:ext uri="{BB962C8B-B14F-4D97-AF65-F5344CB8AC3E}">
        <p14:creationId xmlns:p14="http://schemas.microsoft.com/office/powerpoint/2010/main" val="1242748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List + actieplan</a:t>
            </a:r>
            <a:endParaRPr lang="nl-NL" dirty="0"/>
          </a:p>
        </p:txBody>
      </p:sp>
      <p:sp>
        <p:nvSpPr>
          <p:cNvPr id="3" name="Tijdelijke aanduiding voor tekst 2"/>
          <p:cNvSpPr>
            <a:spLocks noGrp="1"/>
          </p:cNvSpPr>
          <p:nvPr>
            <p:ph type="body" sz="quarter" idx="11"/>
          </p:nvPr>
        </p:nvSpPr>
        <p:spPr/>
        <p:txBody>
          <a:bodyPr/>
          <a:lstStyle/>
          <a:p>
            <a:r>
              <a:rPr lang="nl-NL" dirty="0" smtClean="0"/>
              <a:t>Welke plannen zijn komend jaar belangrijk? </a:t>
            </a:r>
          </a:p>
          <a:p>
            <a:r>
              <a:rPr lang="nl-NL" dirty="0" smtClean="0"/>
              <a:t>Hoe willen jullie dat aanpakken? </a:t>
            </a:r>
          </a:p>
          <a:p>
            <a:r>
              <a:rPr lang="nl-NL" dirty="0" smtClean="0"/>
              <a:t>Wie gaat wat doen? </a:t>
            </a:r>
          </a:p>
          <a:p>
            <a:endParaRPr lang="nl-NL" dirty="0"/>
          </a:p>
        </p:txBody>
      </p:sp>
    </p:spTree>
    <p:extLst>
      <p:ext uri="{BB962C8B-B14F-4D97-AF65-F5344CB8AC3E}">
        <p14:creationId xmlns:p14="http://schemas.microsoft.com/office/powerpoint/2010/main" val="258027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tekst 2"/>
          <p:cNvSpPr>
            <a:spLocks noGrp="1"/>
          </p:cNvSpPr>
          <p:nvPr>
            <p:ph type="body" sz="quarter" idx="11"/>
          </p:nvPr>
        </p:nvSpPr>
        <p:spPr>
          <a:xfrm>
            <a:off x="628650" y="1828800"/>
            <a:ext cx="7886700" cy="4367463"/>
          </a:xfrm>
        </p:spPr>
        <p:txBody>
          <a:bodyPr>
            <a:normAutofit/>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de actie uitvoeren?; van wie heb je toestemming nodig?)</a:t>
            </a:r>
          </a:p>
          <a:p>
            <a:r>
              <a:rPr lang="nl-NL" dirty="0" smtClean="0"/>
              <a:t>WANNEER</a:t>
            </a:r>
          </a:p>
        </p:txBody>
      </p:sp>
    </p:spTree>
    <p:extLst>
      <p:ext uri="{BB962C8B-B14F-4D97-AF65-F5344CB8AC3E}">
        <p14:creationId xmlns:p14="http://schemas.microsoft.com/office/powerpoint/2010/main" val="2910657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00493897"/>
              </p:ext>
            </p:extLst>
          </p:nvPr>
        </p:nvGraphicFramePr>
        <p:xfrm>
          <a:off x="1055714" y="1290967"/>
          <a:ext cx="7414955" cy="4583358"/>
        </p:xfrm>
        <a:graphic>
          <a:graphicData uri="http://schemas.openxmlformats.org/drawingml/2006/table">
            <a:tbl>
              <a:tblPr firstRow="1" bandRow="1">
                <a:tableStyleId>{5C22544A-7EE6-4342-B048-85BDC9FD1C3A}</a:tableStyleId>
              </a:tblPr>
              <a:tblGrid>
                <a:gridCol w="1482991">
                  <a:extLst>
                    <a:ext uri="{9D8B030D-6E8A-4147-A177-3AD203B41FA5}">
                      <a16:colId xmlns:a16="http://schemas.microsoft.com/office/drawing/2014/main" val="2145336773"/>
                    </a:ext>
                  </a:extLst>
                </a:gridCol>
                <a:gridCol w="1482991">
                  <a:extLst>
                    <a:ext uri="{9D8B030D-6E8A-4147-A177-3AD203B41FA5}">
                      <a16:colId xmlns:a16="http://schemas.microsoft.com/office/drawing/2014/main" val="3422188700"/>
                    </a:ext>
                  </a:extLst>
                </a:gridCol>
                <a:gridCol w="1482991">
                  <a:extLst>
                    <a:ext uri="{9D8B030D-6E8A-4147-A177-3AD203B41FA5}">
                      <a16:colId xmlns:a16="http://schemas.microsoft.com/office/drawing/2014/main" val="3101563715"/>
                    </a:ext>
                  </a:extLst>
                </a:gridCol>
                <a:gridCol w="1482991">
                  <a:extLst>
                    <a:ext uri="{9D8B030D-6E8A-4147-A177-3AD203B41FA5}">
                      <a16:colId xmlns:a16="http://schemas.microsoft.com/office/drawing/2014/main" val="560064730"/>
                    </a:ext>
                  </a:extLst>
                </a:gridCol>
                <a:gridCol w="1482991">
                  <a:extLst>
                    <a:ext uri="{9D8B030D-6E8A-4147-A177-3AD203B41FA5}">
                      <a16:colId xmlns:a16="http://schemas.microsoft.com/office/drawing/2014/main" val="987039746"/>
                    </a:ext>
                  </a:extLst>
                </a:gridCol>
              </a:tblGrid>
              <a:tr h="384795">
                <a:tc>
                  <a:txBody>
                    <a:bodyPr/>
                    <a:lstStyle/>
                    <a:p>
                      <a:r>
                        <a:rPr lang="nl-NL" sz="1200" b="0" dirty="0" smtClean="0">
                          <a:solidFill>
                            <a:srgbClr val="F0D94F"/>
                          </a:solidFill>
                          <a:latin typeface="Gotham Black" panose="02000603040000020004" pitchFamily="2" charset="0"/>
                        </a:rPr>
                        <a:t>Wat</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Waarom</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Hoe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Wie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Wanneer</a:t>
                      </a:r>
                      <a:endParaRPr lang="nl-NL" sz="1200" b="0" dirty="0">
                        <a:solidFill>
                          <a:srgbClr val="F0D94F"/>
                        </a:solidFill>
                        <a:latin typeface="Gotham Black" panose="02000603040000020004" pitchFamily="2" charset="0"/>
                      </a:endParaRPr>
                    </a:p>
                  </a:txBody>
                  <a:tcPr/>
                </a:tc>
                <a:extLst>
                  <a:ext uri="{0D108BD9-81ED-4DB2-BD59-A6C34878D82A}">
                    <a16:rowId xmlns:a16="http://schemas.microsoft.com/office/drawing/2014/main" val="1920156974"/>
                  </a:ext>
                </a:extLst>
              </a:tr>
              <a:tr h="1399521">
                <a:tc>
                  <a:txBody>
                    <a:bodyPr/>
                    <a:lstStyle/>
                    <a:p>
                      <a:pPr>
                        <a:lnSpc>
                          <a:spcPct val="107000"/>
                        </a:lnSpc>
                        <a:spcAft>
                          <a:spcPts val="800"/>
                        </a:spcAft>
                      </a:pPr>
                      <a:r>
                        <a:rPr lang="nl-NL" sz="1200" b="0" dirty="0" smtClean="0">
                          <a:solidFill>
                            <a:srgbClr val="E36E9D"/>
                          </a:solidFill>
                          <a:effectLst/>
                          <a:latin typeface="Gotham Black" panose="02000603040000020004" pitchFamily="2" charset="0"/>
                          <a:ea typeface="Cabin"/>
                          <a:cs typeface="Calibri" panose="020F0502020204030204" pitchFamily="34" charset="0"/>
                        </a:rPr>
                        <a:t>Toestemming advies en samenwerking </a:t>
                      </a:r>
                      <a:r>
                        <a:rPr lang="nl-NL" sz="1200" b="0" dirty="0">
                          <a:solidFill>
                            <a:srgbClr val="E36E9D"/>
                          </a:solidFill>
                          <a:effectLst/>
                          <a:latin typeface="Gotham Black" panose="02000603040000020004" pitchFamily="2" charset="0"/>
                          <a:ea typeface="Cabin"/>
                          <a:cs typeface="Calibri" panose="020F0502020204030204" pitchFamily="34" charset="0"/>
                        </a:rPr>
                        <a:t>van schoolleiding </a:t>
                      </a:r>
                      <a:endParaRPr lang="nl-NL" sz="1200" b="0" dirty="0">
                        <a:solidFill>
                          <a:srgbClr val="E36E9D"/>
                        </a:solidFill>
                        <a:effectLst/>
                        <a:latin typeface="Gotham Black" panose="02000603040000020004" pitchFamily="2"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b="0" dirty="0" smtClean="0">
                          <a:solidFill>
                            <a:srgbClr val="E36E9D"/>
                          </a:solidFill>
                          <a:latin typeface="Gotham Black" panose="02000603040000020004" pitchFamily="2" charset="0"/>
                        </a:rPr>
                        <a:t>Als zij niet willen, dan mag het natuurlijk niet. Ook hebben ze tips voor ons.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Vergadering</a:t>
                      </a:r>
                      <a:r>
                        <a:rPr lang="nl-NL" sz="1200" b="0" baseline="0" dirty="0" smtClean="0">
                          <a:solidFill>
                            <a:srgbClr val="E36E9D"/>
                          </a:solidFill>
                          <a:latin typeface="Gotham Black" panose="02000603040000020004" pitchFamily="2" charset="0"/>
                        </a:rPr>
                        <a:t> inplannen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a:t>
                      </a:r>
                      <a:r>
                        <a:rPr lang="nl-NL" sz="1200" b="0" baseline="0" dirty="0" smtClean="0">
                          <a:solidFill>
                            <a:srgbClr val="E36E9D"/>
                          </a:solidFill>
                          <a:latin typeface="Gotham Black" panose="02000603040000020004" pitchFamily="2" charset="0"/>
                        </a:rPr>
                        <a:t> plant de vergadering in,  we zijn er allemaal bij</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Vandaag</a:t>
                      </a:r>
                      <a:r>
                        <a:rPr lang="nl-NL" sz="1200" b="0" baseline="0" dirty="0" smtClean="0">
                          <a:solidFill>
                            <a:srgbClr val="E36E9D"/>
                          </a:solidFill>
                          <a:latin typeface="Gotham Black" panose="02000603040000020004" pitchFamily="2" charset="0"/>
                        </a:rPr>
                        <a:t> nog mailen. </a:t>
                      </a:r>
                    </a:p>
                    <a:p>
                      <a:r>
                        <a:rPr lang="nl-NL" sz="1200" b="0" baseline="0" dirty="0" smtClean="0">
                          <a:solidFill>
                            <a:srgbClr val="E36E9D"/>
                          </a:solidFill>
                          <a:latin typeface="Gotham Black" panose="02000603040000020004" pitchFamily="2" charset="0"/>
                        </a:rPr>
                        <a:t>Voorgestelde data</a:t>
                      </a:r>
                    </a:p>
                    <a:p>
                      <a:r>
                        <a:rPr lang="nl-NL" sz="1200" b="0" baseline="0" dirty="0" smtClean="0">
                          <a:solidFill>
                            <a:srgbClr val="E36E9D"/>
                          </a:solidFill>
                          <a:latin typeface="Gotham Black" panose="02000603040000020004" pitchFamily="2" charset="0"/>
                        </a:rPr>
                        <a:t>13, 17 of 28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822880572"/>
                  </a:ext>
                </a:extLst>
              </a:tr>
              <a:tr h="1772727">
                <a:tc>
                  <a:txBody>
                    <a:bodyPr/>
                    <a:lstStyle/>
                    <a:p>
                      <a:r>
                        <a:rPr lang="nl-NL" sz="1200" b="0" dirty="0" smtClean="0">
                          <a:solidFill>
                            <a:srgbClr val="E36E9D"/>
                          </a:solidFill>
                          <a:latin typeface="Gotham Black" panose="02000603040000020004" pitchFamily="2" charset="0"/>
                        </a:rPr>
                        <a:t>Locatie regelen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a:t>
                      </a:r>
                      <a:r>
                        <a:rPr lang="nl-NL" sz="1200" b="0" baseline="0" dirty="0" smtClean="0">
                          <a:solidFill>
                            <a:srgbClr val="E36E9D"/>
                          </a:solidFill>
                          <a:latin typeface="Gotham Black" panose="02000603040000020004" pitchFamily="2" charset="0"/>
                        </a:rPr>
                        <a:t>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Lijst van mogelijke</a:t>
                      </a:r>
                      <a:r>
                        <a:rPr lang="nl-NL" sz="1200" b="0" baseline="0" dirty="0" smtClean="0">
                          <a:solidFill>
                            <a:srgbClr val="E36E9D"/>
                          </a:solidFill>
                          <a:latin typeface="Gotham Black" panose="02000603040000020004" pitchFamily="2" charset="0"/>
                        </a:rPr>
                        <a:t> locaties en bellen om te bespreken / offerte regelen (*max budget 500,-</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Janna</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Liefst voor de vergadering met schoolleiding nog:</a:t>
                      </a:r>
                      <a:r>
                        <a:rPr lang="nl-NL" sz="1200" b="0" baseline="0" dirty="0" smtClean="0">
                          <a:solidFill>
                            <a:srgbClr val="E36E9D"/>
                          </a:solidFill>
                          <a:latin typeface="Gotham Black" panose="02000603040000020004" pitchFamily="2" charset="0"/>
                        </a:rPr>
                        <a:t> </a:t>
                      </a:r>
                    </a:p>
                    <a:p>
                      <a:r>
                        <a:rPr lang="nl-NL" sz="1200" b="0" baseline="0" dirty="0" smtClean="0">
                          <a:solidFill>
                            <a:srgbClr val="E36E9D"/>
                          </a:solidFill>
                          <a:latin typeface="Gotham Black" panose="02000603040000020004" pitchFamily="2" charset="0"/>
                        </a:rPr>
                        <a:t>Deadline 12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1783517225"/>
                  </a:ext>
                </a:extLst>
              </a:tr>
              <a:tr h="1026315">
                <a:tc>
                  <a:txBody>
                    <a:bodyPr/>
                    <a:lstStyle/>
                    <a:p>
                      <a:r>
                        <a:rPr lang="nl-NL" sz="1200" dirty="0" smtClean="0">
                          <a:solidFill>
                            <a:srgbClr val="E36E9D"/>
                          </a:solidFill>
                          <a:latin typeface="Gotham Black" panose="02000603040000020004" pitchFamily="2" charset="0"/>
                        </a:rPr>
                        <a:t>Thema</a:t>
                      </a:r>
                      <a:r>
                        <a:rPr lang="nl-NL" sz="1200" baseline="0" dirty="0" smtClean="0">
                          <a:solidFill>
                            <a:srgbClr val="E36E9D"/>
                          </a:solidFill>
                          <a:latin typeface="Gotham Black" panose="02000603040000020004" pitchFamily="2" charset="0"/>
                        </a:rPr>
                        <a:t> kiezen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Is leuk voor aankleding</a:t>
                      </a:r>
                      <a:r>
                        <a:rPr lang="nl-NL" sz="1200" baseline="0" dirty="0" smtClean="0">
                          <a:solidFill>
                            <a:srgbClr val="E36E9D"/>
                          </a:solidFill>
                          <a:latin typeface="Gotham Black" panose="02000603040000020004" pitchFamily="2" charset="0"/>
                        </a:rPr>
                        <a:t> en dresscode</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Overleggen</a:t>
                      </a:r>
                      <a:r>
                        <a:rPr lang="nl-NL" sz="1200" baseline="0" dirty="0" smtClean="0">
                          <a:solidFill>
                            <a:srgbClr val="E36E9D"/>
                          </a:solidFill>
                          <a:latin typeface="Gotham Black" panose="02000603040000020004" pitchFamily="2" charset="0"/>
                        </a:rPr>
                        <a:t> en discussie</a:t>
                      </a:r>
                    </a:p>
                    <a:p>
                      <a:r>
                        <a:rPr lang="nl-NL" sz="1200" baseline="0" dirty="0" smtClean="0">
                          <a:solidFill>
                            <a:srgbClr val="E36E9D"/>
                          </a:solidFill>
                          <a:latin typeface="Gotham Black" panose="02000603040000020004" pitchFamily="2" charset="0"/>
                        </a:rPr>
                        <a:t>Iedereen mag plan aandragen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Iedereen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Volgende vergadering</a:t>
                      </a:r>
                      <a:endParaRPr lang="nl-NL" sz="1200" dirty="0">
                        <a:solidFill>
                          <a:srgbClr val="E36E9D"/>
                        </a:solidFill>
                        <a:latin typeface="Gotham Black" panose="02000603040000020004" pitchFamily="2" charset="0"/>
                      </a:endParaRPr>
                    </a:p>
                  </a:txBody>
                  <a:tcPr/>
                </a:tc>
                <a:extLst>
                  <a:ext uri="{0D108BD9-81ED-4DB2-BD59-A6C34878D82A}">
                    <a16:rowId xmlns:a16="http://schemas.microsoft.com/office/drawing/2014/main" val="3794881221"/>
                  </a:ext>
                </a:extLst>
              </a:tr>
            </a:tbl>
          </a:graphicData>
        </a:graphic>
      </p:graphicFrame>
      <p:sp>
        <p:nvSpPr>
          <p:cNvPr id="7" name="Tekstvak 6"/>
          <p:cNvSpPr txBox="1"/>
          <p:nvPr/>
        </p:nvSpPr>
        <p:spPr>
          <a:xfrm>
            <a:off x="1961803" y="542821"/>
            <a:ext cx="5602778" cy="461665"/>
          </a:xfrm>
          <a:prstGeom prst="rect">
            <a:avLst/>
          </a:prstGeom>
          <a:noFill/>
        </p:spPr>
        <p:txBody>
          <a:bodyPr wrap="square" rtlCol="0">
            <a:spAutoFit/>
          </a:bodyPr>
          <a:lstStyle/>
          <a:p>
            <a:r>
              <a:rPr lang="nl-NL" sz="2400" dirty="0" smtClean="0">
                <a:solidFill>
                  <a:srgbClr val="FCB24C"/>
                </a:solidFill>
                <a:latin typeface="Gotham Black" panose="02000603040000020004" pitchFamily="2" charset="0"/>
              </a:rPr>
              <a:t>Schoolfeest organiseren</a:t>
            </a:r>
            <a:endParaRPr lang="nl-NL" sz="24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58851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495" y="935182"/>
            <a:ext cx="4773722" cy="4773722"/>
          </a:xfrm>
          <a:prstGeom prst="rect">
            <a:avLst/>
          </a:prstGeom>
        </p:spPr>
      </p:pic>
    </p:spTree>
    <p:extLst>
      <p:ext uri="{BB962C8B-B14F-4D97-AF65-F5344CB8AC3E}">
        <p14:creationId xmlns:p14="http://schemas.microsoft.com/office/powerpoint/2010/main" val="203770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059238"/>
            <a:ext cx="6858000" cy="1655762"/>
          </a:xfrm>
        </p:spPr>
        <p:txBody>
          <a:bodyPr>
            <a:normAutofit/>
          </a:bodyPr>
          <a:lstStyle/>
          <a:p>
            <a:r>
              <a:rPr lang="nl-NL" sz="3200" dirty="0" smtClean="0">
                <a:solidFill>
                  <a:srgbClr val="FCB24C"/>
                </a:solidFill>
              </a:rPr>
              <a:t>Waar zitten jullie nog mee?</a:t>
            </a:r>
          </a:p>
          <a:p>
            <a:r>
              <a:rPr lang="nl-NL" sz="3200" dirty="0" smtClean="0">
                <a:solidFill>
                  <a:srgbClr val="FCB24C"/>
                </a:solidFill>
              </a:rPr>
              <a:t/>
            </a:r>
            <a:br>
              <a:rPr lang="nl-NL" sz="3200" dirty="0" smtClean="0">
                <a:solidFill>
                  <a:srgbClr val="FCB24C"/>
                </a:solidFill>
              </a:rPr>
            </a:br>
            <a:r>
              <a:rPr lang="nl-NL" sz="3200" dirty="0" smtClean="0">
                <a:solidFill>
                  <a:srgbClr val="FCB24C"/>
                </a:solidFill>
              </a:rPr>
              <a:t>Hebben jullie nog vragen?</a:t>
            </a:r>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1091581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36" y="1858381"/>
            <a:ext cx="3947160" cy="3628019"/>
          </a:xfrm>
          <a:prstGeom prst="rect">
            <a:avLst/>
          </a:prstGeom>
        </p:spPr>
      </p:pic>
      <p:sp>
        <p:nvSpPr>
          <p:cNvPr id="5" name="Tekstvak 4"/>
          <p:cNvSpPr txBox="1"/>
          <p:nvPr/>
        </p:nvSpPr>
        <p:spPr>
          <a:xfrm>
            <a:off x="3136392" y="1161288"/>
            <a:ext cx="4075176" cy="584775"/>
          </a:xfrm>
          <a:prstGeom prst="rect">
            <a:avLst/>
          </a:prstGeom>
          <a:noFill/>
        </p:spPr>
        <p:txBody>
          <a:bodyPr wrap="square" rtlCol="0">
            <a:spAutoFit/>
          </a:bodyPr>
          <a:lstStyle/>
          <a:p>
            <a:r>
              <a:rPr lang="nl-NL" sz="3200" dirty="0" smtClean="0">
                <a:solidFill>
                  <a:srgbClr val="00549B"/>
                </a:solidFill>
                <a:latin typeface="Gotham Bold" pitchFamily="50" charset="0"/>
              </a:rPr>
              <a:t>EVALUATIE</a:t>
            </a:r>
            <a:r>
              <a:rPr lang="nl-NL" dirty="0" smtClean="0"/>
              <a:t> </a:t>
            </a:r>
            <a:endParaRPr lang="nl-NL" dirty="0"/>
          </a:p>
        </p:txBody>
      </p:sp>
      <p:sp>
        <p:nvSpPr>
          <p:cNvPr id="7" name="Tekstvak 6"/>
          <p:cNvSpPr txBox="1"/>
          <p:nvPr/>
        </p:nvSpPr>
        <p:spPr>
          <a:xfrm>
            <a:off x="978408" y="1858381"/>
            <a:ext cx="3538728" cy="3693319"/>
          </a:xfrm>
          <a:prstGeom prst="rect">
            <a:avLst/>
          </a:prstGeom>
          <a:noFill/>
        </p:spPr>
        <p:txBody>
          <a:bodyPr wrap="square" rtlCol="0">
            <a:spAutoFit/>
          </a:bodyPr>
          <a:lstStyle/>
          <a:p>
            <a:r>
              <a:rPr lang="nl-NL" dirty="0">
                <a:solidFill>
                  <a:srgbClr val="00549B"/>
                </a:solidFill>
                <a:latin typeface="Gotham Bold" pitchFamily="50" charset="0"/>
              </a:rPr>
              <a:t>Duim: Wat vond je </a:t>
            </a:r>
            <a:r>
              <a:rPr lang="nl-NL" dirty="0" smtClean="0">
                <a:solidFill>
                  <a:srgbClr val="00549B"/>
                </a:solidFill>
                <a:latin typeface="Gotham Bold" pitchFamily="50" charset="0"/>
              </a:rPr>
              <a:t>goed?</a:t>
            </a:r>
          </a:p>
          <a:p>
            <a:r>
              <a:rPr lang="nl-NL" dirty="0" smtClean="0">
                <a:solidFill>
                  <a:srgbClr val="00549B"/>
                </a:solidFill>
                <a:latin typeface="Gotham Bold" pitchFamily="50" charset="0"/>
              </a:rPr>
              <a:t> </a:t>
            </a:r>
            <a:endParaRPr lang="nl-NL" dirty="0">
              <a:solidFill>
                <a:srgbClr val="00549B"/>
              </a:solidFill>
              <a:latin typeface="Gotham Bold" pitchFamily="50" charset="0"/>
            </a:endParaRPr>
          </a:p>
          <a:p>
            <a:r>
              <a:rPr lang="nl-NL" dirty="0">
                <a:solidFill>
                  <a:srgbClr val="00549B"/>
                </a:solidFill>
                <a:latin typeface="Gotham Bold" pitchFamily="50" charset="0"/>
              </a:rPr>
              <a:t>Wijsvinger: Waar ga je naar toe?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Middel: </a:t>
            </a:r>
            <a:r>
              <a:rPr lang="nl-NL" dirty="0" smtClean="0">
                <a:solidFill>
                  <a:srgbClr val="00549B"/>
                </a:solidFill>
                <a:latin typeface="Gotham Bold" pitchFamily="50" charset="0"/>
              </a:rPr>
              <a:t>waar </a:t>
            </a:r>
            <a:r>
              <a:rPr lang="nl-NL" dirty="0">
                <a:solidFill>
                  <a:srgbClr val="00549B"/>
                </a:solidFill>
                <a:latin typeface="Gotham Bold" pitchFamily="50" charset="0"/>
              </a:rPr>
              <a:t>maak je je boos over?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Ring: waar blijf je trouw </a:t>
            </a:r>
            <a:r>
              <a:rPr lang="nl-NL" dirty="0" smtClean="0">
                <a:solidFill>
                  <a:srgbClr val="00549B"/>
                </a:solidFill>
                <a:latin typeface="Gotham Bold" pitchFamily="50" charset="0"/>
              </a:rPr>
              <a:t>aan? </a:t>
            </a:r>
          </a:p>
          <a:p>
            <a:endParaRPr lang="nl-NL" dirty="0">
              <a:solidFill>
                <a:srgbClr val="00549B"/>
              </a:solidFill>
              <a:latin typeface="Gotham Bold" pitchFamily="50" charset="0"/>
            </a:endParaRPr>
          </a:p>
          <a:p>
            <a:r>
              <a:rPr lang="nl-NL" dirty="0">
                <a:solidFill>
                  <a:srgbClr val="00549B"/>
                </a:solidFill>
                <a:latin typeface="Gotham Bold" pitchFamily="50" charset="0"/>
              </a:rPr>
              <a:t>Pink: Wat zijn we vergeten? </a:t>
            </a:r>
          </a:p>
          <a:p>
            <a:endParaRPr lang="nl-NL" dirty="0"/>
          </a:p>
        </p:txBody>
      </p:sp>
    </p:spTree>
    <p:extLst>
      <p:ext uri="{BB962C8B-B14F-4D97-AF65-F5344CB8AC3E}">
        <p14:creationId xmlns:p14="http://schemas.microsoft.com/office/powerpoint/2010/main" val="13339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LAKS?	</a:t>
            </a:r>
            <a:endParaRPr lang="nl-NL" dirty="0"/>
          </a:p>
        </p:txBody>
      </p:sp>
      <p:sp>
        <p:nvSpPr>
          <p:cNvPr id="3" name="Tijdelijke aanduiding voor tekst 2"/>
          <p:cNvSpPr>
            <a:spLocks noGrp="1"/>
          </p:cNvSpPr>
          <p:nvPr>
            <p:ph type="body" sz="quarter" idx="11"/>
          </p:nvPr>
        </p:nvSpPr>
        <p:spPr/>
        <p:txBody>
          <a:bodyPr/>
          <a:lstStyle/>
          <a:p>
            <a:r>
              <a:rPr lang="nl-NL" dirty="0" smtClean="0"/>
              <a:t>LAKS = landelijk </a:t>
            </a:r>
            <a:r>
              <a:rPr lang="nl-NL" dirty="0" err="1" smtClean="0"/>
              <a:t>aktie</a:t>
            </a:r>
            <a:r>
              <a:rPr lang="nl-NL" dirty="0" smtClean="0"/>
              <a:t> </a:t>
            </a:r>
            <a:r>
              <a:rPr lang="nl-NL" dirty="0" err="1" smtClean="0"/>
              <a:t>komitee</a:t>
            </a:r>
            <a:r>
              <a:rPr lang="nl-NL" dirty="0" smtClean="0"/>
              <a:t> scholieren</a:t>
            </a:r>
          </a:p>
          <a:p>
            <a:r>
              <a:rPr lang="nl-NL" dirty="0" smtClean="0"/>
              <a:t>Landelijke leerlingenraad </a:t>
            </a:r>
          </a:p>
          <a:p>
            <a:r>
              <a:rPr lang="nl-NL" dirty="0" smtClean="0"/>
              <a:t>Een vereniging: LLR = lid</a:t>
            </a:r>
            <a:endParaRPr lang="nl-NL" dirty="0"/>
          </a:p>
        </p:txBody>
      </p:sp>
    </p:spTree>
    <p:extLst>
      <p:ext uri="{BB962C8B-B14F-4D97-AF65-F5344CB8AC3E}">
        <p14:creationId xmlns:p14="http://schemas.microsoft.com/office/powerpoint/2010/main" val="1421092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 bestuur</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 y="1420090"/>
            <a:ext cx="7572895" cy="5048597"/>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488" y="1810512"/>
            <a:ext cx="6035040" cy="4526280"/>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fontScale="92500" lnSpcReduction="10000"/>
          </a:bodyPr>
          <a:lstStyle/>
          <a:p>
            <a:r>
              <a:rPr lang="nl-NL" sz="3300" dirty="0" smtClean="0"/>
              <a:t>Algemene </a:t>
            </a:r>
            <a:r>
              <a:rPr lang="nl-NL" sz="3300" dirty="0" smtClean="0">
                <a:solidFill>
                  <a:srgbClr val="00549B"/>
                </a:solidFill>
              </a:rPr>
              <a:t>ledenvergadering</a:t>
            </a:r>
            <a:r>
              <a:rPr lang="nl-NL" sz="3300" dirty="0" smtClean="0"/>
              <a:t> (de vereniging)</a:t>
            </a:r>
          </a:p>
          <a:p>
            <a:r>
              <a:rPr lang="nl-NL" sz="3300" dirty="0" smtClean="0">
                <a:solidFill>
                  <a:srgbClr val="00549B"/>
                </a:solidFill>
              </a:rPr>
              <a:t>Masterklas</a:t>
            </a:r>
            <a:r>
              <a:rPr lang="nl-NL" sz="3300" dirty="0" smtClean="0"/>
              <a:t> / meet-up (bij ons op kantoor) </a:t>
            </a:r>
          </a:p>
          <a:p>
            <a:r>
              <a:rPr lang="nl-NL" sz="3300" dirty="0" smtClean="0">
                <a:solidFill>
                  <a:srgbClr val="00549B"/>
                </a:solidFill>
              </a:rPr>
              <a:t>Pizza</a:t>
            </a:r>
            <a:r>
              <a:rPr lang="nl-NL" sz="3300" dirty="0" smtClean="0"/>
              <a:t> Panel		</a:t>
            </a:r>
          </a:p>
          <a:p>
            <a:r>
              <a:rPr lang="nl-NL" sz="3300" dirty="0" smtClean="0"/>
              <a:t>Zelf in het </a:t>
            </a:r>
            <a:r>
              <a:rPr lang="nl-NL" sz="3300" dirty="0" smtClean="0">
                <a:solidFill>
                  <a:srgbClr val="00549B"/>
                </a:solidFill>
              </a:rPr>
              <a:t>bestuur</a:t>
            </a:r>
            <a:r>
              <a:rPr lang="nl-NL" sz="3300" dirty="0" smtClean="0"/>
              <a:t>? 	(CV building en plezier maken!)</a:t>
            </a:r>
            <a:endParaRPr lang="nl-NL" dirty="0"/>
          </a:p>
        </p:txBody>
      </p:sp>
    </p:spTree>
    <p:extLst>
      <p:ext uri="{BB962C8B-B14F-4D97-AF65-F5344CB8AC3E}">
        <p14:creationId xmlns:p14="http://schemas.microsoft.com/office/powerpoint/2010/main" val="2710127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eerst: even 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hlinkClick r:id="rId3"/>
              </a:rPr>
              <a:t>https://</a:t>
            </a:r>
            <a:r>
              <a:rPr lang="nl-NL" sz="2000" dirty="0" smtClean="0">
                <a:solidFill>
                  <a:srgbClr val="00549B"/>
                </a:solidFill>
                <a:hlinkClick r:id="rId3"/>
              </a:rPr>
              <a:t>lessonup.io/app/lesson/6NWYNSQ3TPTsW6MS2/vHw4RSvWzzs9hH8Ak</a:t>
            </a:r>
            <a:endParaRPr lang="nl-NL" sz="2000" dirty="0" smtClean="0">
              <a:solidFill>
                <a:srgbClr val="00549B"/>
              </a:solidFill>
            </a:endParaRPr>
          </a:p>
          <a:p>
            <a:pPr marL="0" indent="0" algn="ctr">
              <a:buNone/>
            </a:pPr>
            <a:r>
              <a:rPr lang="nl-NL" sz="2000" dirty="0" smtClean="0">
                <a:solidFill>
                  <a:srgbClr val="00549B"/>
                </a:solidFill>
              </a:rPr>
              <a:t>Ga naar laks.nl/</a:t>
            </a:r>
            <a:r>
              <a:rPr lang="nl-NL" sz="2000" dirty="0" err="1" smtClean="0">
                <a:solidFill>
                  <a:srgbClr val="00549B"/>
                </a:solidFill>
              </a:rPr>
              <a:t>llr</a:t>
            </a:r>
            <a:r>
              <a:rPr lang="nl-NL" sz="2000" dirty="0" smtClean="0">
                <a:solidFill>
                  <a:srgbClr val="00549B"/>
                </a:solidFill>
              </a:rPr>
              <a:t>-materiaal</a:t>
            </a:r>
            <a:endParaRPr lang="nl-NL" sz="2000" dirty="0">
              <a:solidFill>
                <a:srgbClr val="00549B"/>
              </a:solidFill>
            </a:endParaRPr>
          </a:p>
        </p:txBody>
      </p:sp>
      <p:pic>
        <p:nvPicPr>
          <p:cNvPr id="4" name="Picture 2" descr="Picture 2">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0" b="95181" l="267" r="96000"/>
                    </a14:imgEffect>
                  </a14:imgLayer>
                </a14:imgProps>
              </a:ext>
            </a:extLst>
          </a:blip>
          <a:srcRect l="9239" r="9239"/>
          <a:stretch>
            <a:fillRect/>
          </a:stretch>
        </p:blipFill>
        <p:spPr>
          <a:xfrm rot="21394470">
            <a:off x="2904306" y="2888980"/>
            <a:ext cx="3335387" cy="2716667"/>
          </a:xfrm>
          <a:prstGeom prst="rect">
            <a:avLst/>
          </a:prstGeom>
          <a:ln w="12700">
            <a:miter lim="400000"/>
          </a:ln>
        </p:spPr>
      </p:pic>
    </p:spTree>
    <p:extLst>
      <p:ext uri="{BB962C8B-B14F-4D97-AF65-F5344CB8AC3E}">
        <p14:creationId xmlns:p14="http://schemas.microsoft.com/office/powerpoint/2010/main" val="49292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p:txBody>
          <a:bodyPr/>
          <a:lstStyle/>
          <a:p>
            <a:r>
              <a:rPr lang="nl-NL" dirty="0" smtClean="0"/>
              <a:t>Ideeën verzamelen</a:t>
            </a:r>
          </a:p>
          <a:p>
            <a:r>
              <a:rPr lang="nl-NL" dirty="0" smtClean="0"/>
              <a:t>Direct wat doen! (posters,  contact, actieplan, promotieplan) </a:t>
            </a:r>
          </a:p>
          <a:p>
            <a:r>
              <a:rPr lang="nl-NL" dirty="0" smtClean="0"/>
              <a:t>Samenwerken</a:t>
            </a:r>
            <a:endParaRPr lang="nl-NL" dirty="0"/>
          </a:p>
        </p:txBody>
      </p:sp>
    </p:spTree>
    <p:extLst>
      <p:ext uri="{BB962C8B-B14F-4D97-AF65-F5344CB8AC3E}">
        <p14:creationId xmlns:p14="http://schemas.microsoft.com/office/powerpoint/2010/main" val="361342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274" y="380624"/>
            <a:ext cx="4230891" cy="5779106"/>
          </a:xfrm>
          <a:prstGeom prst="rect">
            <a:avLst/>
          </a:prstGeom>
        </p:spPr>
      </p:pic>
    </p:spTree>
    <p:extLst>
      <p:ext uri="{BB962C8B-B14F-4D97-AF65-F5344CB8AC3E}">
        <p14:creationId xmlns:p14="http://schemas.microsoft.com/office/powerpoint/2010/main" val="4228217551"/>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1230</TotalTime>
  <Words>1626</Words>
  <Application>Microsoft Office PowerPoint</Application>
  <PresentationFormat>Diavoorstelling (4:3)</PresentationFormat>
  <Paragraphs>235</Paragraphs>
  <Slides>43</Slides>
  <Notes>28</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43</vt:i4>
      </vt:variant>
    </vt:vector>
  </HeadingPairs>
  <TitlesOfParts>
    <vt:vector size="54" baseType="lpstr">
      <vt:lpstr>Gotham Black</vt:lpstr>
      <vt:lpstr>Cabin</vt:lpstr>
      <vt:lpstr>Gotham Bold</vt:lpstr>
      <vt:lpstr>Arial</vt:lpstr>
      <vt:lpstr>Gill Sans MT</vt:lpstr>
      <vt:lpstr>Wingdings</vt:lpstr>
      <vt:lpstr>Calibri</vt:lpstr>
      <vt:lpstr>Times New Roman</vt:lpstr>
      <vt:lpstr>Titel met tekst</vt:lpstr>
      <vt:lpstr>Nieuw onderdeel</vt:lpstr>
      <vt:lpstr>Titel met tekst kleurrijk</vt:lpstr>
      <vt:lpstr>Rule Your School!</vt:lpstr>
      <vt:lpstr>Handjes schudden! </vt:lpstr>
      <vt:lpstr>vandaag…</vt:lpstr>
      <vt:lpstr>PowerPoint-presentatie</vt:lpstr>
      <vt:lpstr>PowerPoint-presentatie</vt:lpstr>
      <vt:lpstr>Maar eerst: even spelletje spelen </vt:lpstr>
      <vt:lpstr>Over de leerlingenraad</vt:lpstr>
      <vt:lpstr>Wat we vandaag gaan doen:   </vt:lpstr>
      <vt:lpstr>PowerPoint-presentatie</vt:lpstr>
      <vt:lpstr>Ideeën voor de leerlingenraad</vt:lpstr>
      <vt:lpstr>Samenwerken</vt:lpstr>
      <vt:lpstr>Vergaderen!</vt:lpstr>
      <vt:lpstr>Vergaderen</vt:lpstr>
      <vt:lpstr>Rolverdeling</vt:lpstr>
      <vt:lpstr>Wat kan er beter? </vt:lpstr>
      <vt:lpstr>Pauze!</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Mail 1:  fietsenstalling </vt:lpstr>
      <vt:lpstr>Mail 2:  onderzoek </vt:lpstr>
      <vt:lpstr>Mail 3:  strafregels </vt:lpstr>
      <vt:lpstr>Mail 4:   kantine </vt:lpstr>
      <vt:lpstr>10 minuten voorbereiden</vt:lpstr>
      <vt:lpstr>Oplossingen bespreken</vt:lpstr>
      <vt:lpstr>TO DO List + actieplan</vt:lpstr>
      <vt:lpstr>Aandachtspunten:</vt:lpstr>
      <vt:lpstr>PowerPoint-presentatie</vt:lpstr>
      <vt:lpstr>PowerPoint-presentatie</vt:lpstr>
      <vt:lpstr>En hoe nu verder?</vt:lpstr>
      <vt:lpstr>PowerPoint-presentatie</vt:lpstr>
      <vt:lpstr>Wat is het LAKS? </vt:lpstr>
      <vt:lpstr>LAKS bestuur</vt:lpstr>
      <vt:lpstr>Overleggen met de leerlingen</vt:lpstr>
      <vt:lpstr>Overleggen met de minister</vt:lpstr>
      <vt:lpstr>Overleggen met de Tweede Kamer</vt:lpstr>
      <vt:lpstr>Activiteiten voor jullie! </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85</cp:revision>
  <cp:lastPrinted>2019-01-17T15:26:30Z</cp:lastPrinted>
  <dcterms:created xsi:type="dcterms:W3CDTF">2018-01-09T08:52:30Z</dcterms:created>
  <dcterms:modified xsi:type="dcterms:W3CDTF">2019-01-17T15:42:02Z</dcterms:modified>
</cp:coreProperties>
</file>