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54" r:id="rId2"/>
    <p:sldMasterId id="2147483650" r:id="rId3"/>
  </p:sldMasterIdLst>
  <p:notesMasterIdLst>
    <p:notesMasterId r:id="rId59"/>
  </p:notesMasterIdLst>
  <p:sldIdLst>
    <p:sldId id="292" r:id="rId4"/>
    <p:sldId id="273" r:id="rId5"/>
    <p:sldId id="274" r:id="rId6"/>
    <p:sldId id="275" r:id="rId7"/>
    <p:sldId id="256" r:id="rId8"/>
    <p:sldId id="276" r:id="rId9"/>
    <p:sldId id="257" r:id="rId10"/>
    <p:sldId id="259" r:id="rId11"/>
    <p:sldId id="290" r:id="rId12"/>
    <p:sldId id="293" r:id="rId13"/>
    <p:sldId id="318" r:id="rId14"/>
    <p:sldId id="315" r:id="rId15"/>
    <p:sldId id="316" r:id="rId16"/>
    <p:sldId id="317" r:id="rId17"/>
    <p:sldId id="319" r:id="rId18"/>
    <p:sldId id="262" r:id="rId19"/>
    <p:sldId id="263" r:id="rId20"/>
    <p:sldId id="264" r:id="rId21"/>
    <p:sldId id="268" r:id="rId22"/>
    <p:sldId id="265" r:id="rId23"/>
    <p:sldId id="266" r:id="rId24"/>
    <p:sldId id="267" r:id="rId25"/>
    <p:sldId id="306"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291" r:id="rId39"/>
    <p:sldId id="269" r:id="rId40"/>
    <p:sldId id="270" r:id="rId41"/>
    <p:sldId id="271" r:id="rId42"/>
    <p:sldId id="279" r:id="rId43"/>
    <p:sldId id="287" r:id="rId44"/>
    <p:sldId id="280" r:id="rId45"/>
    <p:sldId id="288" r:id="rId46"/>
    <p:sldId id="281" r:id="rId47"/>
    <p:sldId id="289" r:id="rId48"/>
    <p:sldId id="272" r:id="rId49"/>
    <p:sldId id="282" r:id="rId50"/>
    <p:sldId id="283" r:id="rId51"/>
    <p:sldId id="285" r:id="rId52"/>
    <p:sldId id="278" r:id="rId53"/>
    <p:sldId id="310" r:id="rId54"/>
    <p:sldId id="311" r:id="rId55"/>
    <p:sldId id="312" r:id="rId56"/>
    <p:sldId id="313" r:id="rId57"/>
    <p:sldId id="314" r:id="rId58"/>
  </p:sldIdLst>
  <p:sldSz cx="9144000" cy="6858000" type="screen4x3"/>
  <p:notesSz cx="6858000" cy="9144000"/>
  <p:embeddedFontLst>
    <p:embeddedFont>
      <p:font typeface="Gotham Bold" pitchFamily="50" charset="0"/>
      <p:regular r:id="rId60"/>
    </p:embeddedFont>
    <p:embeddedFont>
      <p:font typeface="Gill Sans MT" panose="020B0502020104020203" pitchFamily="34" charset="0"/>
      <p:regular r:id="rId61"/>
      <p:bold r:id="rId62"/>
      <p:italic r:id="rId63"/>
      <p:boldItalic r:id="rId64"/>
    </p:embeddedFont>
    <p:embeddedFont>
      <p:font typeface="Calibri" panose="020F0502020204030204" pitchFamily="34" charset="0"/>
      <p:regular r:id="rId65"/>
      <p:bold r:id="rId66"/>
      <p:italic r:id="rId67"/>
      <p:boldItalic r:id="rId68"/>
    </p:embeddedFont>
    <p:embeddedFont>
      <p:font typeface="Gotham Black" panose="02000603040000020004" pitchFamily="2" charset="0"/>
      <p:bold r:id="rId6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B"/>
    <a:srgbClr val="69BF80"/>
    <a:srgbClr val="FCB24C"/>
    <a:srgbClr val="F0D94F"/>
    <a:srgbClr val="E36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186" autoAdjust="0"/>
  </p:normalViewPr>
  <p:slideViewPr>
    <p:cSldViewPr snapToGrid="0">
      <p:cViewPr varScale="1">
        <p:scale>
          <a:sx n="85" d="100"/>
          <a:sy n="85" d="100"/>
        </p:scale>
        <p:origin x="234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7.fntdata"/><Relationship Id="rId5" Type="http://schemas.openxmlformats.org/officeDocument/2006/relationships/slide" Target="slides/slide2.xml"/><Relationship Id="rId61" Type="http://schemas.openxmlformats.org/officeDocument/2006/relationships/font" Target="fonts/font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3.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ED413-5D7F-4029-BCD5-BCD3BBEEEF37}" type="datetimeFigureOut">
              <a:rPr lang="nl-NL" smtClean="0"/>
              <a:t>19-11-2018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716FF-1071-4ACD-AE3D-FC8395049B67}" type="slidenum">
              <a:rPr lang="nl-NL" smtClean="0"/>
              <a:t>‹nr.›</a:t>
            </a:fld>
            <a:endParaRPr lang="nl-NL"/>
          </a:p>
        </p:txBody>
      </p:sp>
    </p:spTree>
    <p:extLst>
      <p:ext uri="{BB962C8B-B14F-4D97-AF65-F5344CB8AC3E}">
        <p14:creationId xmlns:p14="http://schemas.microsoft.com/office/powerpoint/2010/main" val="150900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98716FF-1071-4ACD-AE3D-FC8395049B67}" type="slidenum">
              <a:rPr lang="nl-NL" smtClean="0"/>
              <a:t>4</a:t>
            </a:fld>
            <a:endParaRPr lang="nl-NL"/>
          </a:p>
        </p:txBody>
      </p:sp>
    </p:spTree>
    <p:extLst>
      <p:ext uri="{BB962C8B-B14F-4D97-AF65-F5344CB8AC3E}">
        <p14:creationId xmlns:p14="http://schemas.microsoft.com/office/powerpoint/2010/main" val="297213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moet je doen</a:t>
            </a:r>
            <a:endParaRPr lang="nl-NL" dirty="0"/>
          </a:p>
        </p:txBody>
      </p:sp>
      <p:sp>
        <p:nvSpPr>
          <p:cNvPr id="4" name="Tijdelijke aanduiding voor dianummer 3"/>
          <p:cNvSpPr>
            <a:spLocks noGrp="1"/>
          </p:cNvSpPr>
          <p:nvPr>
            <p:ph type="sldNum" sz="quarter" idx="10"/>
          </p:nvPr>
        </p:nvSpPr>
        <p:spPr/>
        <p:txBody>
          <a:bodyPr/>
          <a:lstStyle/>
          <a:p>
            <a:fld id="{298716FF-1071-4ACD-AE3D-FC8395049B67}" type="slidenum">
              <a:rPr lang="nl-NL" smtClean="0"/>
              <a:t>17</a:t>
            </a:fld>
            <a:endParaRPr lang="nl-NL"/>
          </a:p>
        </p:txBody>
      </p:sp>
    </p:spTree>
    <p:extLst>
      <p:ext uri="{BB962C8B-B14F-4D97-AF65-F5344CB8AC3E}">
        <p14:creationId xmlns:p14="http://schemas.microsoft.com/office/powerpoint/2010/main" val="4076410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moet/mag je doen</a:t>
            </a:r>
          </a:p>
          <a:p>
            <a:endParaRPr lang="nl-NL" dirty="0" smtClean="0"/>
          </a:p>
          <a:p>
            <a:r>
              <a:rPr lang="nl-NL" dirty="0" smtClean="0"/>
              <a:t>Hierna even langs per stuk</a:t>
            </a:r>
            <a:endParaRPr lang="nl-NL" dirty="0"/>
          </a:p>
        </p:txBody>
      </p:sp>
      <p:sp>
        <p:nvSpPr>
          <p:cNvPr id="4" name="Tijdelijke aanduiding voor dianummer 3"/>
          <p:cNvSpPr>
            <a:spLocks noGrp="1"/>
          </p:cNvSpPr>
          <p:nvPr>
            <p:ph type="sldNum" sz="quarter" idx="10"/>
          </p:nvPr>
        </p:nvSpPr>
        <p:spPr/>
        <p:txBody>
          <a:bodyPr/>
          <a:lstStyle/>
          <a:p>
            <a:fld id="{298716FF-1071-4ACD-AE3D-FC8395049B67}" type="slidenum">
              <a:rPr lang="nl-NL" smtClean="0"/>
              <a:t>18</a:t>
            </a:fld>
            <a:endParaRPr lang="nl-NL"/>
          </a:p>
        </p:txBody>
      </p:sp>
    </p:spTree>
    <p:extLst>
      <p:ext uri="{BB962C8B-B14F-4D97-AF65-F5344CB8AC3E}">
        <p14:creationId xmlns:p14="http://schemas.microsoft.com/office/powerpoint/2010/main" val="4237748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Hebben</a:t>
            </a:r>
            <a:r>
              <a:rPr lang="nl-NL" baseline="0" dirty="0" smtClean="0"/>
              <a:t> jullie dit wel eens gedaan?</a:t>
            </a:r>
          </a:p>
          <a:p>
            <a:endParaRPr lang="nl-NL" dirty="0"/>
          </a:p>
        </p:txBody>
      </p:sp>
      <p:sp>
        <p:nvSpPr>
          <p:cNvPr id="4" name="Tijdelijke aanduiding voor dianummer 3"/>
          <p:cNvSpPr>
            <a:spLocks noGrp="1"/>
          </p:cNvSpPr>
          <p:nvPr>
            <p:ph type="sldNum" sz="quarter" idx="10"/>
          </p:nvPr>
        </p:nvSpPr>
        <p:spPr/>
        <p:txBody>
          <a:bodyPr/>
          <a:lstStyle/>
          <a:p>
            <a:fld id="{298716FF-1071-4ACD-AE3D-FC8395049B67}" type="slidenum">
              <a:rPr lang="nl-NL" smtClean="0"/>
              <a:t>37</a:t>
            </a:fld>
            <a:endParaRPr lang="nl-NL"/>
          </a:p>
        </p:txBody>
      </p:sp>
    </p:spTree>
    <p:extLst>
      <p:ext uri="{BB962C8B-B14F-4D97-AF65-F5344CB8AC3E}">
        <p14:creationId xmlns:p14="http://schemas.microsoft.com/office/powerpoint/2010/main" val="38227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Mensen</a:t>
            </a:r>
            <a:r>
              <a:rPr lang="nl-NL" baseline="0" dirty="0" smtClean="0"/>
              <a:t> willen inspraak / gehoord worden</a:t>
            </a:r>
          </a:p>
          <a:p>
            <a:endParaRPr lang="nl-NL" baseline="0" dirty="0" smtClean="0"/>
          </a:p>
          <a:p>
            <a:r>
              <a:rPr lang="nl-NL" baseline="0" dirty="0" smtClean="0"/>
              <a:t>Schoolleiding wil meer dan 1 stem</a:t>
            </a:r>
          </a:p>
          <a:p>
            <a:endParaRPr lang="nl-NL" baseline="0" dirty="0" smtClean="0"/>
          </a:p>
          <a:p>
            <a:r>
              <a:rPr lang="nl-NL" baseline="0" dirty="0" smtClean="0"/>
              <a:t>Controle houden over wat er gebeurt</a:t>
            </a:r>
          </a:p>
          <a:p>
            <a:r>
              <a:rPr lang="nl-NL" baseline="0" dirty="0" smtClean="0"/>
              <a:t>Niet 1 iemand heeft de macht</a:t>
            </a:r>
          </a:p>
          <a:p>
            <a:endParaRPr lang="nl-NL" baseline="0" dirty="0" smtClean="0"/>
          </a:p>
          <a:p>
            <a:r>
              <a:rPr lang="nl-NL" baseline="0" dirty="0" smtClean="0"/>
              <a:t>(</a:t>
            </a:r>
            <a:r>
              <a:rPr lang="nl-NL" baseline="0" dirty="0" err="1" smtClean="0"/>
              <a:t>kahoot</a:t>
            </a:r>
            <a:r>
              <a:rPr lang="nl-NL" baseline="0" dirty="0" smtClean="0"/>
              <a:t> maken)</a:t>
            </a:r>
          </a:p>
          <a:p>
            <a:endParaRPr lang="nl-NL" baseline="0" dirty="0" smtClean="0"/>
          </a:p>
          <a:p>
            <a:r>
              <a:rPr lang="nl-NL" baseline="0" dirty="0" smtClean="0"/>
              <a:t>Aan hen: waarom denken jullie dat MR belangrijk is?</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298716FF-1071-4ACD-AE3D-FC8395049B67}" type="slidenum">
              <a:rPr lang="nl-NL" smtClean="0"/>
              <a:t>5</a:t>
            </a:fld>
            <a:endParaRPr lang="nl-NL"/>
          </a:p>
        </p:txBody>
      </p:sp>
    </p:spTree>
    <p:extLst>
      <p:ext uri="{BB962C8B-B14F-4D97-AF65-F5344CB8AC3E}">
        <p14:creationId xmlns:p14="http://schemas.microsoft.com/office/powerpoint/2010/main" val="197536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t>Het LAKS is er niet voor niets vóór en dóór leerlingen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t>leerlingeninspraak is volgens het LAKS cruciaal voor de sfeer op en de kwaliteit van een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t>Bij intensieve leerlingenparticipatie snijdt het mes bovendien aan twee kanten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t>enerzijds dragen de leerlingen als ervaringsdeskundigen waardevolle perspectieven aan en verrijken zo de besluitvorming op scholen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t>Anderzijds betekent leerlingenparticipatie ook verantwoordelijkheid dragen: om inspraak te hebben, moeten leerlingen inzet, betrokkenheid en initiatief tonen.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smtClean="0"/>
              <a:t>Op die manier draagt leerlingenparticipatie bij aan de democratische vorming van scholieren.</a:t>
            </a:r>
          </a:p>
          <a:p>
            <a:endParaRPr lang="nl-NL" dirty="0"/>
          </a:p>
        </p:txBody>
      </p:sp>
      <p:sp>
        <p:nvSpPr>
          <p:cNvPr id="4" name="Tijdelijke aanduiding voor dianummer 3"/>
          <p:cNvSpPr>
            <a:spLocks noGrp="1"/>
          </p:cNvSpPr>
          <p:nvPr>
            <p:ph type="sldNum" sz="quarter" idx="10"/>
          </p:nvPr>
        </p:nvSpPr>
        <p:spPr/>
        <p:txBody>
          <a:bodyPr/>
          <a:lstStyle/>
          <a:p>
            <a:fld id="{298716FF-1071-4ACD-AE3D-FC8395049B67}" type="slidenum">
              <a:rPr lang="nl-NL" smtClean="0"/>
              <a:t>6</a:t>
            </a:fld>
            <a:endParaRPr lang="nl-NL"/>
          </a:p>
        </p:txBody>
      </p:sp>
    </p:spTree>
    <p:extLst>
      <p:ext uri="{BB962C8B-B14F-4D97-AF65-F5344CB8AC3E}">
        <p14:creationId xmlns:p14="http://schemas.microsoft.com/office/powerpoint/2010/main" val="81899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 zetten één artikel op het bord</a:t>
            </a:r>
          </a:p>
          <a:p>
            <a:endParaRPr lang="nl-NL" dirty="0" smtClean="0"/>
          </a:p>
          <a:p>
            <a:r>
              <a:rPr lang="nl-NL" dirty="0" smtClean="0"/>
              <a:t>Schrijf eens in een paar steekwoorden op wat dit zou betekenen</a:t>
            </a:r>
          </a:p>
          <a:p>
            <a:r>
              <a:rPr lang="nl-NL" dirty="0" smtClean="0"/>
              <a:t>Hen laten voorlezen</a:t>
            </a:r>
          </a:p>
          <a:p>
            <a:endParaRPr lang="nl-NL" dirty="0" smtClean="0"/>
          </a:p>
          <a:p>
            <a:r>
              <a:rPr lang="nl-NL" dirty="0" smtClean="0"/>
              <a:t>Benadrukken</a:t>
            </a:r>
            <a:r>
              <a:rPr lang="nl-NL" baseline="0" dirty="0" smtClean="0"/>
              <a:t> dat wettekst ingewikkeld is, zijn rechten; als je er niet uitkomt, in gesprek</a:t>
            </a:r>
            <a:endParaRPr lang="nl-NL" dirty="0"/>
          </a:p>
        </p:txBody>
      </p:sp>
      <p:sp>
        <p:nvSpPr>
          <p:cNvPr id="4" name="Tijdelijke aanduiding voor dianummer 3"/>
          <p:cNvSpPr>
            <a:spLocks noGrp="1"/>
          </p:cNvSpPr>
          <p:nvPr>
            <p:ph type="sldNum" sz="quarter" idx="10"/>
          </p:nvPr>
        </p:nvSpPr>
        <p:spPr/>
        <p:txBody>
          <a:bodyPr/>
          <a:lstStyle/>
          <a:p>
            <a:fld id="{298716FF-1071-4ACD-AE3D-FC8395049B67}" type="slidenum">
              <a:rPr lang="nl-NL" smtClean="0"/>
              <a:t>7</a:t>
            </a:fld>
            <a:endParaRPr lang="nl-NL"/>
          </a:p>
        </p:txBody>
      </p:sp>
    </p:spTree>
    <p:extLst>
      <p:ext uri="{BB962C8B-B14F-4D97-AF65-F5344CB8AC3E}">
        <p14:creationId xmlns:p14="http://schemas.microsoft.com/office/powerpoint/2010/main" val="2710185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Interactieve opdracht</a:t>
            </a:r>
          </a:p>
          <a:p>
            <a:endParaRPr lang="nl-NL" dirty="0" smtClean="0"/>
          </a:p>
          <a:p>
            <a:r>
              <a:rPr lang="nl-NL" dirty="0" smtClean="0"/>
              <a:t>Wat doet dit met je?</a:t>
            </a:r>
          </a:p>
          <a:p>
            <a:endParaRPr lang="nl-NL" dirty="0" smtClean="0"/>
          </a:p>
          <a:p>
            <a:r>
              <a:rPr lang="nl-NL" dirty="0" smtClean="0"/>
              <a:t>(artikelnummers opzoeken)</a:t>
            </a:r>
          </a:p>
          <a:p>
            <a:endParaRPr lang="nl-NL" dirty="0" smtClean="0"/>
          </a:p>
          <a:p>
            <a:r>
              <a:rPr lang="nl-NL" dirty="0" smtClean="0"/>
              <a:t>Wat kan je hiermee?</a:t>
            </a:r>
          </a:p>
          <a:p>
            <a:r>
              <a:rPr lang="nl-NL" dirty="0" err="1" smtClean="0"/>
              <a:t>Bijv</a:t>
            </a:r>
            <a:r>
              <a:rPr lang="nl-NL" dirty="0" smtClean="0"/>
              <a:t> niet gefaciliteerd</a:t>
            </a:r>
            <a:r>
              <a:rPr lang="nl-NL" baseline="0" dirty="0" smtClean="0"/>
              <a:t> -&gt; </a:t>
            </a:r>
            <a:r>
              <a:rPr lang="nl-NL" baseline="0" dirty="0" err="1" smtClean="0"/>
              <a:t>aktie</a:t>
            </a:r>
            <a:r>
              <a:rPr lang="nl-NL" baseline="0" dirty="0" smtClean="0"/>
              <a:t> aan koppelen</a:t>
            </a:r>
          </a:p>
          <a:p>
            <a:endParaRPr lang="nl-NL" baseline="0" dirty="0" smtClean="0"/>
          </a:p>
          <a:p>
            <a:r>
              <a:rPr lang="nl-NL" baseline="0" dirty="0" smtClean="0"/>
              <a:t>Heb je hier wel eens mee te maken gehad?</a:t>
            </a:r>
            <a:endParaRPr lang="nl-NL" dirty="0"/>
          </a:p>
        </p:txBody>
      </p:sp>
      <p:sp>
        <p:nvSpPr>
          <p:cNvPr id="4" name="Tijdelijke aanduiding voor dianummer 3"/>
          <p:cNvSpPr>
            <a:spLocks noGrp="1"/>
          </p:cNvSpPr>
          <p:nvPr>
            <p:ph type="sldNum" sz="quarter" idx="10"/>
          </p:nvPr>
        </p:nvSpPr>
        <p:spPr/>
        <p:txBody>
          <a:bodyPr/>
          <a:lstStyle/>
          <a:p>
            <a:fld id="{298716FF-1071-4ACD-AE3D-FC8395049B67}" type="slidenum">
              <a:rPr lang="nl-NL" smtClean="0"/>
              <a:t>8</a:t>
            </a:fld>
            <a:endParaRPr lang="nl-NL"/>
          </a:p>
        </p:txBody>
      </p:sp>
    </p:spTree>
    <p:extLst>
      <p:ext uri="{BB962C8B-B14F-4D97-AF65-F5344CB8AC3E}">
        <p14:creationId xmlns:p14="http://schemas.microsoft.com/office/powerpoint/2010/main" val="351098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Uitleggen hoe het werkt</a:t>
            </a:r>
          </a:p>
          <a:p>
            <a:endParaRPr lang="nl-NL" dirty="0" smtClean="0"/>
          </a:p>
          <a:p>
            <a:r>
              <a:rPr lang="nl-NL" dirty="0" smtClean="0"/>
              <a:t>Weten</a:t>
            </a:r>
            <a:r>
              <a:rPr lang="nl-NL" baseline="0" dirty="0" smtClean="0"/>
              <a:t> jullie wie dit allemaal zijn op school?</a:t>
            </a:r>
          </a:p>
          <a:p>
            <a:endParaRPr lang="nl-NL" baseline="0" dirty="0" smtClean="0"/>
          </a:p>
          <a:p>
            <a:r>
              <a:rPr lang="nl-NL" baseline="0" dirty="0" smtClean="0"/>
              <a:t>Als de helft zegt: nee, dan gaan we dat maken.</a:t>
            </a:r>
          </a:p>
          <a:p>
            <a:endParaRPr lang="nl-NL" baseline="0" dirty="0" smtClean="0"/>
          </a:p>
          <a:p>
            <a:r>
              <a:rPr lang="nl-NL" baseline="0" dirty="0" smtClean="0"/>
              <a:t>Heb je deze mensen wel eens ontmoet?</a:t>
            </a:r>
          </a:p>
          <a:p>
            <a:r>
              <a:rPr lang="nl-NL" baseline="0" dirty="0" smtClean="0"/>
              <a:t>Wat heb je dan besproken? </a:t>
            </a:r>
          </a:p>
          <a:p>
            <a:r>
              <a:rPr lang="nl-NL" baseline="0" dirty="0" smtClean="0"/>
              <a:t>Komen ze naar MR?</a:t>
            </a:r>
          </a:p>
          <a:p>
            <a:endParaRPr lang="nl-NL" dirty="0"/>
          </a:p>
        </p:txBody>
      </p:sp>
      <p:sp>
        <p:nvSpPr>
          <p:cNvPr id="4" name="Tijdelijke aanduiding voor dianummer 3"/>
          <p:cNvSpPr>
            <a:spLocks noGrp="1"/>
          </p:cNvSpPr>
          <p:nvPr>
            <p:ph type="sldNum" sz="quarter" idx="10"/>
          </p:nvPr>
        </p:nvSpPr>
        <p:spPr/>
        <p:txBody>
          <a:bodyPr/>
          <a:lstStyle/>
          <a:p>
            <a:fld id="{298716FF-1071-4ACD-AE3D-FC8395049B67}" type="slidenum">
              <a:rPr lang="nl-NL" smtClean="0"/>
              <a:t>9</a:t>
            </a:fld>
            <a:endParaRPr lang="nl-NL"/>
          </a:p>
        </p:txBody>
      </p:sp>
    </p:spTree>
    <p:extLst>
      <p:ext uri="{BB962C8B-B14F-4D97-AF65-F5344CB8AC3E}">
        <p14:creationId xmlns:p14="http://schemas.microsoft.com/office/powerpoint/2010/main" val="263281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Ook rock, paper, </a:t>
            </a:r>
            <a:r>
              <a:rPr lang="nl-NL" dirty="0" err="1" smtClean="0"/>
              <a:t>scissor</a:t>
            </a:r>
            <a:r>
              <a:rPr lang="nl-NL" dirty="0" smtClean="0"/>
              <a:t>.</a:t>
            </a:r>
            <a:r>
              <a:rPr lang="nl-NL" baseline="0" dirty="0" smtClean="0"/>
              <a:t> Iedereen begint als amoebe. Als je wint met steen/papier/schaar evolueer je in een vis (dan aap, dan </a:t>
            </a:r>
            <a:r>
              <a:rPr lang="nl-NL" baseline="0" dirty="0" err="1" smtClean="0"/>
              <a:t>buddha</a:t>
            </a:r>
            <a:r>
              <a:rPr lang="nl-NL" baseline="0" dirty="0" smtClean="0"/>
              <a:t>) Als je </a:t>
            </a:r>
            <a:r>
              <a:rPr lang="nl-NL" baseline="0" dirty="0" err="1" smtClean="0"/>
              <a:t>buddha</a:t>
            </a:r>
            <a:r>
              <a:rPr lang="nl-NL" baseline="0" dirty="0" smtClean="0"/>
              <a:t> bent ga je zitten. </a:t>
            </a:r>
          </a:p>
          <a:p>
            <a:r>
              <a:rPr lang="nl-NL" baseline="0" dirty="0" smtClean="0"/>
              <a:t>Je kan alleen tegen je “eigen soort” steenpapierscharen. Dus in het begin zoeken alle </a:t>
            </a:r>
            <a:r>
              <a:rPr lang="nl-NL" baseline="0" dirty="0" err="1" smtClean="0"/>
              <a:t>amoebes</a:t>
            </a:r>
            <a:r>
              <a:rPr lang="nl-NL" baseline="0" dirty="0" smtClean="0"/>
              <a:t> elkaar op. Dan de vissen, dan de apen en de </a:t>
            </a:r>
            <a:r>
              <a:rPr lang="nl-NL" baseline="0" dirty="0" err="1" smtClean="0"/>
              <a:t>buddha’s</a:t>
            </a:r>
            <a:r>
              <a:rPr lang="nl-NL" baseline="0" dirty="0" smtClean="0"/>
              <a:t> gaan </a:t>
            </a:r>
            <a:r>
              <a:rPr lang="nl-NL" baseline="0" dirty="0" err="1" smtClean="0"/>
              <a:t>ziten</a:t>
            </a:r>
            <a:r>
              <a:rPr lang="nl-NL" baseline="0" dirty="0" smtClean="0"/>
              <a:t>. </a:t>
            </a:r>
          </a:p>
          <a:p>
            <a:r>
              <a:rPr lang="nl-NL" baseline="0" dirty="0" smtClean="0"/>
              <a:t>Hoe herken je de rollen? </a:t>
            </a:r>
            <a:r>
              <a:rPr lang="nl-NL" baseline="0" dirty="0" err="1" smtClean="0"/>
              <a:t>Amoebes</a:t>
            </a:r>
            <a:r>
              <a:rPr lang="nl-NL" baseline="0" dirty="0" smtClean="0"/>
              <a:t> piepen, vissen </a:t>
            </a:r>
            <a:r>
              <a:rPr lang="nl-NL" baseline="0" dirty="0" err="1" smtClean="0"/>
              <a:t>blubben</a:t>
            </a:r>
            <a:r>
              <a:rPr lang="nl-NL" baseline="0" dirty="0" smtClean="0"/>
              <a:t>, apen doen “oe-oe”. </a:t>
            </a:r>
          </a:p>
          <a:p>
            <a:endParaRPr lang="nl-NL" baseline="0" dirty="0" smtClean="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10</a:t>
            </a:fld>
            <a:endParaRPr lang="nl-NL"/>
          </a:p>
        </p:txBody>
      </p:sp>
    </p:spTree>
    <p:extLst>
      <p:ext uri="{BB962C8B-B14F-4D97-AF65-F5344CB8AC3E}">
        <p14:creationId xmlns:p14="http://schemas.microsoft.com/office/powerpoint/2010/main" val="425919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Waarom dit spelletje?  Je moet in de  leerlingenraad veel praten en</a:t>
            </a:r>
            <a:r>
              <a:rPr lang="nl-NL" baseline="0" dirty="0" smtClean="0"/>
              <a:t> andere overtuigen van waarom een plan/</a:t>
            </a:r>
            <a:r>
              <a:rPr lang="nl-NL" baseline="0" dirty="0" err="1" smtClean="0"/>
              <a:t>aktie</a:t>
            </a:r>
            <a:r>
              <a:rPr lang="nl-NL" baseline="0" dirty="0" smtClean="0"/>
              <a:t> nodig/nuttig is. Bijvoorbeeld het verbeteren van de toiletten. Waarom dan? Hoe overtuig je iemand van je plannen.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15</a:t>
            </a:fld>
            <a:endParaRPr lang="nl-NL"/>
          </a:p>
        </p:txBody>
      </p:sp>
    </p:spTree>
    <p:extLst>
      <p:ext uri="{BB962C8B-B14F-4D97-AF65-F5344CB8AC3E}">
        <p14:creationId xmlns:p14="http://schemas.microsoft.com/office/powerpoint/2010/main" val="3818816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 zit de MR in elkaar</a:t>
            </a:r>
          </a:p>
          <a:p>
            <a:endParaRPr lang="nl-NL" dirty="0" smtClean="0"/>
          </a:p>
          <a:p>
            <a:r>
              <a:rPr lang="nl-NL" dirty="0" smtClean="0"/>
              <a:t>Klopt die met jullie?</a:t>
            </a:r>
          </a:p>
          <a:p>
            <a:endParaRPr lang="nl-NL" dirty="0" smtClean="0"/>
          </a:p>
          <a:p>
            <a:r>
              <a:rPr lang="nl-NL" dirty="0" smtClean="0"/>
              <a:t>Als</a:t>
            </a:r>
            <a:r>
              <a:rPr lang="nl-NL" baseline="0" dirty="0" smtClean="0"/>
              <a:t> je geen </a:t>
            </a:r>
            <a:r>
              <a:rPr lang="nl-NL" baseline="0" dirty="0" err="1" smtClean="0"/>
              <a:t>ll’en</a:t>
            </a:r>
            <a:r>
              <a:rPr lang="nl-NL" baseline="0" dirty="0" smtClean="0"/>
              <a:t> hebt, mag je dat compenseren met ouders</a:t>
            </a:r>
          </a:p>
          <a:p>
            <a:endParaRPr lang="nl-NL" dirty="0"/>
          </a:p>
        </p:txBody>
      </p:sp>
      <p:sp>
        <p:nvSpPr>
          <p:cNvPr id="4" name="Tijdelijke aanduiding voor dianummer 3"/>
          <p:cNvSpPr>
            <a:spLocks noGrp="1"/>
          </p:cNvSpPr>
          <p:nvPr>
            <p:ph type="sldNum" sz="quarter" idx="10"/>
          </p:nvPr>
        </p:nvSpPr>
        <p:spPr/>
        <p:txBody>
          <a:bodyPr/>
          <a:lstStyle/>
          <a:p>
            <a:fld id="{298716FF-1071-4ACD-AE3D-FC8395049B67}" type="slidenum">
              <a:rPr lang="nl-NL" smtClean="0"/>
              <a:t>16</a:t>
            </a:fld>
            <a:endParaRPr lang="nl-NL"/>
          </a:p>
        </p:txBody>
      </p:sp>
    </p:spTree>
    <p:extLst>
      <p:ext uri="{BB962C8B-B14F-4D97-AF65-F5344CB8AC3E}">
        <p14:creationId xmlns:p14="http://schemas.microsoft.com/office/powerpoint/2010/main" val="3179449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t tekst variatie1">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00549B"/>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69BF80"/>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277784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29718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met tekst variatie1">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00549B"/>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69BF80"/>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11735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773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59609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15004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solidFill>
                  <a:srgbClr val="00549B"/>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solidFill>
                  <a:srgbClr val="69BF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Tekststijl van het model bewerken</a:t>
            </a:r>
          </a:p>
        </p:txBody>
      </p:sp>
      <p:sp>
        <p:nvSpPr>
          <p:cNvPr id="5" name="Tijdelijke aanduiding voor voettekst 4"/>
          <p:cNvSpPr>
            <a:spLocks noGrp="1"/>
          </p:cNvSpPr>
          <p:nvPr>
            <p:ph type="ftr" sz="quarter" idx="11"/>
          </p:nvPr>
        </p:nvSpPr>
        <p:spPr/>
        <p:txBody>
          <a:bodyPr/>
          <a:lstStyle/>
          <a:p>
            <a:r>
              <a:rPr lang="nl-NL" dirty="0" smtClean="0"/>
              <a:t>Training Leerlingenraad</a:t>
            </a:r>
            <a:endParaRPr lang="nl-NL" dirty="0"/>
          </a:p>
        </p:txBody>
      </p:sp>
    </p:spTree>
    <p:extLst>
      <p:ext uri="{BB962C8B-B14F-4D97-AF65-F5344CB8AC3E}">
        <p14:creationId xmlns:p14="http://schemas.microsoft.com/office/powerpoint/2010/main" val="205630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ekstwolk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115104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ekstwolk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00549B"/>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E3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90189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ekstwolk3">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69BF80"/>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FCB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03135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2559292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eurrijke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Gotham Black" panose="02000603040000020004" pitchFamily="2" charset="0"/>
              </a:defRPr>
            </a:lvl1pPr>
          </a:lstStyle>
          <a:p>
            <a:r>
              <a:rPr lang="nl-NL" dirty="0"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28650" y="1900238"/>
            <a:ext cx="7886700" cy="4090987"/>
          </a:xfrm>
        </p:spPr>
        <p:txBody>
          <a:bodyPr/>
          <a:lstStyle>
            <a:lvl1pPr>
              <a:defRPr>
                <a:latin typeface="Gotham Bold"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884672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Gotham Bold" pitchFamily="50" charset="0"/>
              </a:defRPr>
            </a:lvl1pPr>
          </a:lstStyle>
          <a:p>
            <a:r>
              <a:rPr lang="nl-NL" dirty="0" smtClean="0"/>
              <a:t>Training Leerlingenraad</a:t>
            </a:r>
            <a:endParaRPr lang="nl-NL" dirty="0"/>
          </a:p>
        </p:txBody>
      </p:sp>
      <p:pic>
        <p:nvPicPr>
          <p:cNvPr id="8" name="Afbeelding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54643" y="5516916"/>
            <a:ext cx="2034713" cy="848548"/>
          </a:xfrm>
          <a:prstGeom prst="rect">
            <a:avLst/>
          </a:prstGeom>
        </p:spPr>
      </p:pic>
      <p:sp>
        <p:nvSpPr>
          <p:cNvPr id="9" name="Tijdelijke aanduiding voor tekst 8"/>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Tekststijl van het model bewerken</a:t>
            </a:r>
          </a:p>
          <a:p>
            <a:pPr lvl="1"/>
            <a:r>
              <a:rPr lang="nl-NL" dirty="0" smtClean="0"/>
              <a:t>Tweede niveau</a:t>
            </a:r>
          </a:p>
        </p:txBody>
      </p:sp>
      <p:sp>
        <p:nvSpPr>
          <p:cNvPr id="10" name="Tijdelijke aanduiding voor titel 9"/>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Tree>
    <p:extLst>
      <p:ext uri="{BB962C8B-B14F-4D97-AF65-F5344CB8AC3E}">
        <p14:creationId xmlns:p14="http://schemas.microsoft.com/office/powerpoint/2010/main" val="2829777778"/>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arallellogram 7"/>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jdelijke aanduiding voor titel 1"/>
          <p:cNvSpPr>
            <a:spLocks noGrp="1"/>
          </p:cNvSpPr>
          <p:nvPr>
            <p:ph type="title"/>
          </p:nvPr>
        </p:nvSpPr>
        <p:spPr>
          <a:xfrm>
            <a:off x="2834259" y="894514"/>
            <a:ext cx="3475482" cy="195697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9" name="Subtitle 2"/>
          <p:cNvSpPr txBox="1">
            <a:spLocks/>
          </p:cNvSpPr>
          <p:nvPr userDrawn="1"/>
        </p:nvSpPr>
        <p:spPr>
          <a:xfrm>
            <a:off x="1143000" y="3602038"/>
            <a:ext cx="6858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dirty="0" smtClean="0">
                <a:solidFill>
                  <a:srgbClr val="69BF80"/>
                </a:solidFill>
                <a:latin typeface="Gotham Bold" pitchFamily="50" charset="0"/>
              </a:rPr>
              <a:t>Klik om de ondertitelstijl van het model te bewerken</a:t>
            </a:r>
            <a:endParaRPr lang="en-US" dirty="0">
              <a:solidFill>
                <a:srgbClr val="69BF80"/>
              </a:solidFill>
              <a:latin typeface="Gotham Bold" pitchFamily="50" charset="0"/>
            </a:endParaRPr>
          </a:p>
        </p:txBody>
      </p:sp>
    </p:spTree>
    <p:extLst>
      <p:ext uri="{BB962C8B-B14F-4D97-AF65-F5344CB8AC3E}">
        <p14:creationId xmlns:p14="http://schemas.microsoft.com/office/powerpoint/2010/main" val="1086460440"/>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4000" kern="1200">
          <a:solidFill>
            <a:schemeClr val="bg1"/>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smtClean="0"/>
              <a:t>Hier kun je de titel typen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De eerste </a:t>
            </a:r>
            <a:r>
              <a:rPr lang="nl-NL" dirty="0" err="1" smtClean="0"/>
              <a:t>bullet</a:t>
            </a:r>
            <a:r>
              <a:rPr lang="nl-NL" dirty="0" smtClean="0"/>
              <a:t> point is groen</a:t>
            </a:r>
          </a:p>
          <a:p>
            <a:pPr lvl="1"/>
            <a:r>
              <a:rPr lang="nl-NL" dirty="0" smtClean="0"/>
              <a:t>Met elke TAB krijg je een andere kleur</a:t>
            </a:r>
          </a:p>
          <a:p>
            <a:pPr lvl="2"/>
            <a:r>
              <a:rPr lang="en-US" dirty="0" err="1" smtClean="0"/>
              <a:t>Derde</a:t>
            </a:r>
            <a:r>
              <a:rPr lang="en-US" dirty="0" smtClean="0"/>
              <a:t> is </a:t>
            </a:r>
            <a:r>
              <a:rPr lang="en-US" dirty="0" err="1" smtClean="0"/>
              <a:t>roze</a:t>
            </a:r>
            <a:endParaRPr lang="en-US" dirty="0" smtClean="0"/>
          </a:p>
          <a:p>
            <a:pPr lvl="3"/>
            <a:r>
              <a:rPr lang="en-US" dirty="0" err="1" smtClean="0"/>
              <a:t>Vijfde</a:t>
            </a:r>
            <a:r>
              <a:rPr lang="en-US" dirty="0" smtClean="0"/>
              <a:t> is </a:t>
            </a:r>
            <a:r>
              <a:rPr lang="en-US" dirty="0" err="1" smtClean="0"/>
              <a:t>weer</a:t>
            </a:r>
            <a:r>
              <a:rPr lang="en-US" dirty="0" smtClean="0"/>
              <a:t> </a:t>
            </a:r>
            <a:r>
              <a:rPr lang="en-US" dirty="0" err="1" smtClean="0"/>
              <a:t>blauw</a:t>
            </a:r>
            <a:endParaRPr lang="en-US" dirty="0" smtClean="0"/>
          </a:p>
          <a:p>
            <a:pPr lvl="3"/>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Tree>
    <p:extLst>
      <p:ext uri="{BB962C8B-B14F-4D97-AF65-F5344CB8AC3E}">
        <p14:creationId xmlns:p14="http://schemas.microsoft.com/office/powerpoint/2010/main" val="1537002466"/>
      </p:ext>
    </p:extLst>
  </p:cSld>
  <p:clrMap bg1="lt1" tx1="dk1" bg2="lt2" tx2="dk2" accent1="accent1" accent2="accent2" accent3="accent3" accent4="accent4" accent5="accent5" accent6="accent6" hlink="hlink" folHlink="folHlink"/>
  <p:sldLayoutIdLst>
    <p:sldLayoutId id="2147483671" r:id="rId1"/>
    <p:sldLayoutId id="2147483651" r:id="rId2"/>
    <p:sldLayoutId id="2147483652" r:id="rId3"/>
    <p:sldLayoutId id="2147483653" r:id="rId4"/>
    <p:sldLayoutId id="2147483667" r:id="rId5"/>
    <p:sldLayoutId id="2147483672"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baseline="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FCB24C"/>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E36E9D"/>
          </a:solidFill>
          <a:latin typeface="Gotham Bold"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49B"/>
          </a:solidFill>
          <a:latin typeface="Gotham Bold"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hyperlink" Target="https://infowms.nl/content/modelreglementen-statuten"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infowms.nl/content/veelgestelde-vragen"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infowms.nl/sites/default/files/project%20versterking%20medezeggenschap/handreikingen/HGM1_Faciliteiten-def.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Landelijk Aktie </a:t>
            </a:r>
            <a:r>
              <a:rPr lang="nl-NL" dirty="0" err="1" smtClean="0"/>
              <a:t>Komitee</a:t>
            </a:r>
            <a:r>
              <a:rPr lang="nl-NL" dirty="0" smtClean="0"/>
              <a:t> Scholieren</a:t>
            </a:r>
            <a:endParaRPr lang="nl-NL" dirty="0"/>
          </a:p>
        </p:txBody>
      </p:sp>
      <p:sp>
        <p:nvSpPr>
          <p:cNvPr id="3" name="Tijdelijke aanduiding voor tekst 2"/>
          <p:cNvSpPr>
            <a:spLocks noGrp="1"/>
          </p:cNvSpPr>
          <p:nvPr>
            <p:ph type="body" idx="1"/>
          </p:nvPr>
        </p:nvSpPr>
        <p:spPr/>
        <p:txBody>
          <a:bodyPr/>
          <a:lstStyle/>
          <a:p>
            <a:r>
              <a:rPr lang="nl-NL" dirty="0" smtClean="0"/>
              <a:t>Welkom allemaal!</a:t>
            </a:r>
            <a:endParaRPr lang="nl-NL" dirty="0"/>
          </a:p>
        </p:txBody>
      </p:sp>
    </p:spTree>
    <p:extLst>
      <p:ext uri="{BB962C8B-B14F-4D97-AF65-F5344CB8AC3E}">
        <p14:creationId xmlns:p14="http://schemas.microsoft.com/office/powerpoint/2010/main" val="2264186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Amoebe, vis, aap, </a:t>
            </a:r>
            <a:r>
              <a:rPr lang="nl-NL" dirty="0" err="1" smtClean="0"/>
              <a:t>buddha</a:t>
            </a:r>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880" y="1828800"/>
            <a:ext cx="3817620" cy="2761990"/>
          </a:xfrm>
          <a:prstGeom prst="rect">
            <a:avLst/>
          </a:prstGeom>
        </p:spPr>
      </p:pic>
    </p:spTree>
    <p:extLst>
      <p:ext uri="{BB962C8B-B14F-4D97-AF65-F5344CB8AC3E}">
        <p14:creationId xmlns:p14="http://schemas.microsoft.com/office/powerpoint/2010/main" val="2330675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Even verder kennismaken..</a:t>
            </a:r>
            <a:endParaRPr lang="nl-NL" dirty="0"/>
          </a:p>
        </p:txBody>
      </p:sp>
      <p:sp>
        <p:nvSpPr>
          <p:cNvPr id="3" name="Tijdelijke aanduiding voor tekst 2"/>
          <p:cNvSpPr>
            <a:spLocks noGrp="1"/>
          </p:cNvSpPr>
          <p:nvPr>
            <p:ph type="body" sz="quarter" idx="11"/>
          </p:nvPr>
        </p:nvSpPr>
        <p:spPr/>
        <p:txBody>
          <a:bodyPr/>
          <a:lstStyle/>
          <a:p>
            <a:r>
              <a:rPr lang="nl-NL" dirty="0"/>
              <a:t>https://www.lessonup.com/app/embed/qAvBaaXY8hWaYqNN6</a:t>
            </a:r>
          </a:p>
        </p:txBody>
      </p:sp>
    </p:spTree>
    <p:extLst>
      <p:ext uri="{BB962C8B-B14F-4D97-AF65-F5344CB8AC3E}">
        <p14:creationId xmlns:p14="http://schemas.microsoft.com/office/powerpoint/2010/main" val="4216815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Hoe doe je dat eigenlijk?</a:t>
            </a:r>
            <a:endParaRPr lang="nl-NL" dirty="0"/>
          </a:p>
        </p:txBody>
      </p:sp>
      <p:sp>
        <p:nvSpPr>
          <p:cNvPr id="3" name="Titel 2"/>
          <p:cNvSpPr>
            <a:spLocks noGrp="1"/>
          </p:cNvSpPr>
          <p:nvPr>
            <p:ph type="ctrTitle"/>
          </p:nvPr>
        </p:nvSpPr>
        <p:spPr>
          <a:xfrm>
            <a:off x="2851484" y="1167063"/>
            <a:ext cx="3441032" cy="963445"/>
          </a:xfrm>
        </p:spPr>
        <p:txBody>
          <a:bodyPr/>
          <a:lstStyle/>
          <a:p>
            <a:r>
              <a:rPr lang="nl-NL" dirty="0" smtClean="0"/>
              <a:t>Vergaderen!</a:t>
            </a:r>
            <a:endParaRPr lang="nl-NL" dirty="0"/>
          </a:p>
        </p:txBody>
      </p:sp>
    </p:spTree>
    <p:extLst>
      <p:ext uri="{BB962C8B-B14F-4D97-AF65-F5344CB8AC3E}">
        <p14:creationId xmlns:p14="http://schemas.microsoft.com/office/powerpoint/2010/main" val="612856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Vergaderen</a:t>
            </a:r>
            <a:endParaRPr lang="nl-NL" dirty="0"/>
          </a:p>
        </p:txBody>
      </p:sp>
      <p:sp>
        <p:nvSpPr>
          <p:cNvPr id="3" name="Tijdelijke aanduiding voor tekst 2"/>
          <p:cNvSpPr>
            <a:spLocks noGrp="1"/>
          </p:cNvSpPr>
          <p:nvPr>
            <p:ph type="body" sz="quarter" idx="11"/>
          </p:nvPr>
        </p:nvSpPr>
        <p:spPr>
          <a:xfrm>
            <a:off x="614363" y="1690689"/>
            <a:ext cx="7904162" cy="3302000"/>
          </a:xfrm>
        </p:spPr>
        <p:txBody>
          <a:bodyPr>
            <a:normAutofit/>
          </a:bodyPr>
          <a:lstStyle/>
          <a:p>
            <a:r>
              <a:rPr lang="nl-NL" dirty="0" smtClean="0">
                <a:solidFill>
                  <a:srgbClr val="E36E9D"/>
                </a:solidFill>
              </a:rPr>
              <a:t>Plannen</a:t>
            </a:r>
            <a:r>
              <a:rPr lang="nl-NL" dirty="0" smtClean="0"/>
              <a:t> en organiseren</a:t>
            </a:r>
          </a:p>
          <a:p>
            <a:r>
              <a:rPr lang="nl-NL" dirty="0" smtClean="0"/>
              <a:t>De </a:t>
            </a:r>
            <a:r>
              <a:rPr lang="nl-NL" dirty="0" smtClean="0">
                <a:solidFill>
                  <a:srgbClr val="E36E9D"/>
                </a:solidFill>
              </a:rPr>
              <a:t>agenda</a:t>
            </a:r>
          </a:p>
          <a:p>
            <a:r>
              <a:rPr lang="nl-NL" dirty="0" smtClean="0">
                <a:solidFill>
                  <a:srgbClr val="E36E9D"/>
                </a:solidFill>
              </a:rPr>
              <a:t>Notulen</a:t>
            </a:r>
            <a:r>
              <a:rPr lang="nl-NL" dirty="0" smtClean="0"/>
              <a:t> maken en delen</a:t>
            </a:r>
          </a:p>
          <a:p>
            <a:endParaRPr lang="nl-NL" dirty="0"/>
          </a:p>
          <a:p>
            <a:pPr marL="0" indent="0">
              <a:buNone/>
            </a:pPr>
            <a:r>
              <a:rPr lang="nl-NL" dirty="0" smtClean="0"/>
              <a:t>Tips: kies </a:t>
            </a:r>
            <a:r>
              <a:rPr lang="nl-NL" dirty="0" smtClean="0">
                <a:solidFill>
                  <a:srgbClr val="E36E9D"/>
                </a:solidFill>
              </a:rPr>
              <a:t>speerpunten</a:t>
            </a:r>
            <a:r>
              <a:rPr lang="nl-NL" dirty="0" smtClean="0"/>
              <a:t>; zorg voor goede </a:t>
            </a:r>
            <a:r>
              <a:rPr lang="nl-NL" dirty="0" smtClean="0">
                <a:solidFill>
                  <a:srgbClr val="E36E9D"/>
                </a:solidFill>
              </a:rPr>
              <a:t>begeleiding</a:t>
            </a:r>
            <a:r>
              <a:rPr lang="nl-NL" dirty="0" smtClean="0"/>
              <a:t>; houd het leuk en </a:t>
            </a:r>
            <a:r>
              <a:rPr lang="nl-NL" dirty="0" smtClean="0">
                <a:solidFill>
                  <a:srgbClr val="E36E9D"/>
                </a:solidFill>
              </a:rPr>
              <a:t>gezellig</a:t>
            </a:r>
            <a:r>
              <a:rPr lang="nl-NL" dirty="0" smtClean="0"/>
              <a:t>! </a:t>
            </a:r>
            <a:endParaRPr lang="nl-NL" dirty="0"/>
          </a:p>
        </p:txBody>
      </p:sp>
    </p:spTree>
    <p:extLst>
      <p:ext uri="{BB962C8B-B14F-4D97-AF65-F5344CB8AC3E}">
        <p14:creationId xmlns:p14="http://schemas.microsoft.com/office/powerpoint/2010/main" val="2687802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Rolverdeling</a:t>
            </a:r>
            <a:endParaRPr lang="nl-NL" dirty="0"/>
          </a:p>
        </p:txBody>
      </p:sp>
      <p:sp>
        <p:nvSpPr>
          <p:cNvPr id="3" name="Tijdelijke aanduiding voor tekst 2"/>
          <p:cNvSpPr>
            <a:spLocks noGrp="1"/>
          </p:cNvSpPr>
          <p:nvPr>
            <p:ph type="body" sz="quarter" idx="11"/>
          </p:nvPr>
        </p:nvSpPr>
        <p:spPr>
          <a:xfrm>
            <a:off x="614363" y="1690688"/>
            <a:ext cx="7904162" cy="4024311"/>
          </a:xfrm>
        </p:spPr>
        <p:txBody>
          <a:bodyPr>
            <a:normAutofit/>
          </a:bodyPr>
          <a:lstStyle/>
          <a:p>
            <a:r>
              <a:rPr lang="nl-NL" sz="2000" dirty="0" smtClean="0"/>
              <a:t>Voorzitter</a:t>
            </a:r>
          </a:p>
          <a:p>
            <a:r>
              <a:rPr lang="nl-NL" sz="2000" dirty="0" smtClean="0"/>
              <a:t>Secretaris</a:t>
            </a:r>
          </a:p>
          <a:p>
            <a:r>
              <a:rPr lang="nl-NL" sz="2000" dirty="0" smtClean="0"/>
              <a:t>Penningmeester</a:t>
            </a:r>
          </a:p>
          <a:p>
            <a:endParaRPr lang="nl-NL" sz="2000" dirty="0"/>
          </a:p>
          <a:p>
            <a:pPr marL="0" indent="0">
              <a:buNone/>
            </a:pPr>
            <a:r>
              <a:rPr lang="nl-NL" sz="2000" dirty="0" smtClean="0">
                <a:solidFill>
                  <a:srgbClr val="E36E9D"/>
                </a:solidFill>
              </a:rPr>
              <a:t>En ook:</a:t>
            </a:r>
          </a:p>
          <a:p>
            <a:r>
              <a:rPr lang="nl-NL" sz="2000" i="1" dirty="0" smtClean="0"/>
              <a:t>Creatieveling</a:t>
            </a:r>
          </a:p>
          <a:p>
            <a:r>
              <a:rPr lang="nl-NL" sz="2000" i="1" dirty="0" smtClean="0"/>
              <a:t>Ontwerper</a:t>
            </a:r>
          </a:p>
          <a:p>
            <a:r>
              <a:rPr lang="nl-NL" sz="2000" i="1" dirty="0" smtClean="0"/>
              <a:t>Uitnodiger</a:t>
            </a:r>
          </a:p>
          <a:p>
            <a:r>
              <a:rPr lang="nl-NL" sz="2000" i="1" dirty="0" smtClean="0"/>
              <a:t>Lobbyist</a:t>
            </a:r>
          </a:p>
          <a:p>
            <a:pPr marL="0" indent="0">
              <a:buNone/>
            </a:pPr>
            <a:r>
              <a:rPr lang="nl-NL" sz="2000" i="1" dirty="0" smtClean="0"/>
              <a:t>…enzovoort …</a:t>
            </a:r>
            <a:endParaRPr lang="nl-NL" sz="2000" i="1" dirty="0"/>
          </a:p>
        </p:txBody>
      </p:sp>
    </p:spTree>
    <p:extLst>
      <p:ext uri="{BB962C8B-B14F-4D97-AF65-F5344CB8AC3E}">
        <p14:creationId xmlns:p14="http://schemas.microsoft.com/office/powerpoint/2010/main" val="4218350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fontScale="92500"/>
          </a:bodyPr>
          <a:lstStyle/>
          <a:p>
            <a:r>
              <a:rPr lang="nl-NL" dirty="0" smtClean="0"/>
              <a:t>Neem een product in gedachten en probeer dit product aan de groep te verkopen </a:t>
            </a:r>
            <a:r>
              <a:rPr lang="nl-NL" b="1" dirty="0" smtClean="0"/>
              <a:t>zonder </a:t>
            </a:r>
            <a:r>
              <a:rPr lang="nl-NL" dirty="0" smtClean="0"/>
              <a:t>de naam van je product te noemen. Je moet omschrijven (hoe duur, waarom is het handig, waarom moet je het kopen?) </a:t>
            </a:r>
            <a:endParaRPr lang="nl-NL" dirty="0"/>
          </a:p>
        </p:txBody>
      </p:sp>
      <p:sp>
        <p:nvSpPr>
          <p:cNvPr id="3" name="Titel 2"/>
          <p:cNvSpPr>
            <a:spLocks noGrp="1"/>
          </p:cNvSpPr>
          <p:nvPr>
            <p:ph type="ctrTitle"/>
          </p:nvPr>
        </p:nvSpPr>
        <p:spPr/>
        <p:txBody>
          <a:bodyPr/>
          <a:lstStyle/>
          <a:p>
            <a:r>
              <a:rPr lang="nl-NL" dirty="0" smtClean="0"/>
              <a:t>Overtuigingspel</a:t>
            </a:r>
            <a:endParaRPr lang="nl-NL" dirty="0"/>
          </a:p>
        </p:txBody>
      </p:sp>
    </p:spTree>
    <p:extLst>
      <p:ext uri="{BB962C8B-B14F-4D97-AF65-F5344CB8AC3E}">
        <p14:creationId xmlns:p14="http://schemas.microsoft.com/office/powerpoint/2010/main" val="2885873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326141" y="645177"/>
            <a:ext cx="4040792" cy="2120602"/>
          </a:xfrm>
        </p:spPr>
        <p:txBody>
          <a:bodyPr>
            <a:noAutofit/>
          </a:bodyPr>
          <a:lstStyle/>
          <a:p>
            <a:pPr marL="574675" indent="-574675">
              <a:defRPr/>
            </a:pPr>
            <a:r>
              <a:rPr lang="nl-NL" dirty="0"/>
              <a:t> </a:t>
            </a:r>
            <a:r>
              <a:rPr lang="nl-NL" dirty="0" smtClean="0"/>
              <a:t>  Waaruit bestaat een MR?</a:t>
            </a:r>
            <a:endParaRPr lang="nl-NL" dirty="0"/>
          </a:p>
        </p:txBody>
      </p:sp>
      <p:sp>
        <p:nvSpPr>
          <p:cNvPr id="4" name="Ondertitel 1"/>
          <p:cNvSpPr>
            <a:spLocks noGrp="1"/>
          </p:cNvSpPr>
          <p:nvPr>
            <p:ph type="subTitle" idx="1"/>
          </p:nvPr>
        </p:nvSpPr>
        <p:spPr>
          <a:xfrm>
            <a:off x="1143000" y="3895550"/>
            <a:ext cx="6858000" cy="1655762"/>
          </a:xfrm>
        </p:spPr>
        <p:txBody>
          <a:bodyPr>
            <a:normAutofit lnSpcReduction="10000"/>
          </a:bodyPr>
          <a:lstStyle/>
          <a:p>
            <a:r>
              <a:rPr lang="nl-NL" dirty="0"/>
              <a:t/>
            </a:r>
            <a:br>
              <a:rPr lang="nl-NL" dirty="0"/>
            </a:br>
            <a:r>
              <a:rPr lang="nl-NL" dirty="0"/>
              <a:t>50% docenten en personeel</a:t>
            </a:r>
            <a:br>
              <a:rPr lang="nl-NL" dirty="0"/>
            </a:br>
            <a:r>
              <a:rPr lang="nl-NL" dirty="0"/>
              <a:t>25% ouders</a:t>
            </a:r>
            <a:br>
              <a:rPr lang="nl-NL" dirty="0"/>
            </a:br>
            <a:r>
              <a:rPr lang="nl-NL" dirty="0"/>
              <a:t>25% </a:t>
            </a:r>
            <a:r>
              <a:rPr lang="nl-NL" u="sng" dirty="0"/>
              <a:t>leerlingen</a:t>
            </a:r>
            <a:r>
              <a:rPr lang="nl-NL" sz="1600" u="sng" dirty="0"/>
              <a:t/>
            </a:r>
            <a:br>
              <a:rPr lang="nl-NL" sz="1600" u="sng" dirty="0"/>
            </a:br>
            <a:endParaRPr lang="nl-NL" dirty="0"/>
          </a:p>
        </p:txBody>
      </p:sp>
    </p:spTree>
    <p:extLst>
      <p:ext uri="{BB962C8B-B14F-4D97-AF65-F5344CB8AC3E}">
        <p14:creationId xmlns:p14="http://schemas.microsoft.com/office/powerpoint/2010/main" val="2787182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Taken van de MR</a:t>
            </a:r>
            <a:endParaRPr lang="nl-NL" dirty="0"/>
          </a:p>
        </p:txBody>
      </p:sp>
      <p:sp>
        <p:nvSpPr>
          <p:cNvPr id="3" name="Tijdelijke aanduiding voor tekst 2"/>
          <p:cNvSpPr>
            <a:spLocks noGrp="1"/>
          </p:cNvSpPr>
          <p:nvPr>
            <p:ph type="body" sz="quarter" idx="11"/>
          </p:nvPr>
        </p:nvSpPr>
        <p:spPr/>
        <p:txBody>
          <a:bodyPr>
            <a:normAutofit/>
          </a:bodyPr>
          <a:lstStyle/>
          <a:p>
            <a:pPr marL="574675" indent="-574675">
              <a:spcBef>
                <a:spcPct val="0"/>
              </a:spcBef>
            </a:pPr>
            <a:r>
              <a:rPr lang="nl-NL" dirty="0"/>
              <a:t>De raad overlegt namens alle leerlingen, ouders en personeelsleden met de schoolleiding of bevoegd gezag over het </a:t>
            </a:r>
            <a:r>
              <a:rPr lang="nl-NL" u="sng" dirty="0"/>
              <a:t>schoolbeleid</a:t>
            </a:r>
            <a:r>
              <a:rPr lang="nl-NL" dirty="0" smtClean="0"/>
              <a:t>.</a:t>
            </a:r>
          </a:p>
          <a:p>
            <a:pPr marL="574675" indent="-574675">
              <a:spcBef>
                <a:spcPct val="0"/>
              </a:spcBef>
            </a:pPr>
            <a:r>
              <a:rPr lang="nl-NL" dirty="0" smtClean="0">
                <a:solidFill>
                  <a:srgbClr val="00549B"/>
                </a:solidFill>
              </a:rPr>
              <a:t>De </a:t>
            </a:r>
            <a:r>
              <a:rPr lang="nl-NL" dirty="0">
                <a:solidFill>
                  <a:srgbClr val="00549B"/>
                </a:solidFill>
              </a:rPr>
              <a:t>MR heeft de plicht om de rest van de school te </a:t>
            </a:r>
            <a:r>
              <a:rPr lang="nl-NL" u="sng" dirty="0">
                <a:solidFill>
                  <a:srgbClr val="00549B"/>
                </a:solidFill>
              </a:rPr>
              <a:t>informeren</a:t>
            </a:r>
            <a:r>
              <a:rPr lang="nl-NL" dirty="0" smtClean="0">
                <a:solidFill>
                  <a:srgbClr val="00549B"/>
                </a:solidFill>
              </a:rPr>
              <a:t>.</a:t>
            </a:r>
          </a:p>
          <a:p>
            <a:pPr marL="574675" indent="-574675">
              <a:spcBef>
                <a:spcPct val="0"/>
              </a:spcBef>
            </a:pPr>
            <a:r>
              <a:rPr lang="nl-NL" dirty="0" smtClean="0">
                <a:solidFill>
                  <a:srgbClr val="E36E9D"/>
                </a:solidFill>
              </a:rPr>
              <a:t>De MR waakt tegen discriminatie (in alle soorten) </a:t>
            </a:r>
          </a:p>
          <a:p>
            <a:pPr marL="574675" indent="-574675">
              <a:spcBef>
                <a:spcPct val="0"/>
              </a:spcBef>
            </a:pPr>
            <a:endParaRPr lang="nl-NL" dirty="0">
              <a:solidFill>
                <a:srgbClr val="00549B"/>
              </a:solidFill>
            </a:endParaRPr>
          </a:p>
          <a:p>
            <a:pPr marL="574675" indent="-574675">
              <a:spcBef>
                <a:spcPct val="0"/>
              </a:spcBef>
            </a:pPr>
            <a:endParaRPr lang="nl-NL" dirty="0"/>
          </a:p>
        </p:txBody>
      </p:sp>
    </p:spTree>
    <p:extLst>
      <p:ext uri="{BB962C8B-B14F-4D97-AF65-F5344CB8AC3E}">
        <p14:creationId xmlns:p14="http://schemas.microsoft.com/office/powerpoint/2010/main" val="4136142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Bevoegdheden van de MR</a:t>
            </a:r>
          </a:p>
        </p:txBody>
      </p:sp>
      <p:sp>
        <p:nvSpPr>
          <p:cNvPr id="3" name="Tijdelijke aanduiding voor tekst 2"/>
          <p:cNvSpPr>
            <a:spLocks noGrp="1"/>
          </p:cNvSpPr>
          <p:nvPr>
            <p:ph type="body" sz="quarter" idx="11"/>
          </p:nvPr>
        </p:nvSpPr>
        <p:spPr/>
        <p:txBody>
          <a:bodyPr>
            <a:normAutofit/>
          </a:bodyPr>
          <a:lstStyle/>
          <a:p>
            <a:pPr marL="574675" indent="-574675">
              <a:spcBef>
                <a:spcPct val="0"/>
              </a:spcBef>
            </a:pPr>
            <a:endParaRPr lang="nl-NL" sz="4000" dirty="0"/>
          </a:p>
          <a:p>
            <a:pPr marL="574675" indent="-574675">
              <a:spcBef>
                <a:spcPct val="0"/>
              </a:spcBef>
            </a:pPr>
            <a:r>
              <a:rPr lang="nl-NL" sz="4000" dirty="0"/>
              <a:t>Instemmingsrecht</a:t>
            </a:r>
          </a:p>
          <a:p>
            <a:pPr marL="574675" indent="-574675">
              <a:spcBef>
                <a:spcPct val="0"/>
              </a:spcBef>
            </a:pPr>
            <a:r>
              <a:rPr lang="nl-NL" sz="4000" dirty="0" smtClean="0">
                <a:solidFill>
                  <a:srgbClr val="E36E9D"/>
                </a:solidFill>
              </a:rPr>
              <a:t>Informatierecht</a:t>
            </a:r>
            <a:endParaRPr lang="nl-NL" sz="4000" dirty="0">
              <a:solidFill>
                <a:srgbClr val="E36E9D"/>
              </a:solidFill>
            </a:endParaRPr>
          </a:p>
          <a:p>
            <a:pPr marL="574675" indent="-574675">
              <a:spcBef>
                <a:spcPct val="0"/>
              </a:spcBef>
            </a:pPr>
            <a:r>
              <a:rPr lang="nl-NL" sz="4000" dirty="0">
                <a:solidFill>
                  <a:srgbClr val="F0D94F"/>
                </a:solidFill>
              </a:rPr>
              <a:t>Adviesrecht</a:t>
            </a:r>
          </a:p>
          <a:p>
            <a:pPr marL="574675" indent="-574675">
              <a:spcBef>
                <a:spcPct val="0"/>
              </a:spcBef>
            </a:pPr>
            <a:r>
              <a:rPr lang="nl-NL" sz="4000" dirty="0" smtClean="0">
                <a:solidFill>
                  <a:srgbClr val="FCB24C"/>
                </a:solidFill>
              </a:rPr>
              <a:t>Initiatiefrecht</a:t>
            </a:r>
            <a:endParaRPr lang="nl-NL" sz="4000" dirty="0">
              <a:solidFill>
                <a:srgbClr val="FCB24C"/>
              </a:solidFill>
            </a:endParaRPr>
          </a:p>
        </p:txBody>
      </p:sp>
    </p:spTree>
    <p:extLst>
      <p:ext uri="{BB962C8B-B14F-4D97-AF65-F5344CB8AC3E}">
        <p14:creationId xmlns:p14="http://schemas.microsoft.com/office/powerpoint/2010/main" val="2532698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69BF80"/>
                </a:solidFill>
              </a:rPr>
              <a:t>Instemmingsrecht</a:t>
            </a:r>
          </a:p>
        </p:txBody>
      </p:sp>
      <p:sp>
        <p:nvSpPr>
          <p:cNvPr id="3" name="Tijdelijke aanduiding voor tekst 2"/>
          <p:cNvSpPr>
            <a:spLocks noGrp="1"/>
          </p:cNvSpPr>
          <p:nvPr>
            <p:ph type="body" sz="quarter" idx="11"/>
          </p:nvPr>
        </p:nvSpPr>
        <p:spPr/>
        <p:txBody>
          <a:bodyPr>
            <a:normAutofit lnSpcReduction="10000"/>
          </a:bodyPr>
          <a:lstStyle/>
          <a:p>
            <a:pPr marL="574675" indent="-574675">
              <a:spcBef>
                <a:spcPct val="0"/>
              </a:spcBef>
            </a:pPr>
            <a:r>
              <a:rPr lang="nl-NL" dirty="0" smtClean="0">
                <a:solidFill>
                  <a:srgbClr val="E36E9D"/>
                </a:solidFill>
              </a:rPr>
              <a:t>De MR (of een bepaalde geleding) moet instemmen met een voorstel van het bestuur voor het mag worden uitgevoerd.</a:t>
            </a:r>
          </a:p>
          <a:p>
            <a:pPr marL="574675" indent="-574675">
              <a:spcBef>
                <a:spcPct val="0"/>
              </a:spcBef>
            </a:pPr>
            <a:endParaRPr lang="nl-NL" dirty="0" smtClean="0">
              <a:solidFill>
                <a:srgbClr val="E36E9D"/>
              </a:solidFill>
            </a:endParaRPr>
          </a:p>
          <a:p>
            <a:pPr marL="574675" indent="-574675">
              <a:spcBef>
                <a:spcPct val="0"/>
              </a:spcBef>
            </a:pPr>
            <a:r>
              <a:rPr lang="nl-NL" dirty="0" smtClean="0">
                <a:solidFill>
                  <a:srgbClr val="FCB24C"/>
                </a:solidFill>
              </a:rPr>
              <a:t>Stem je niet in? Dan onderhandelt het schoolbestuur met de MR en past het voorstel aan. </a:t>
            </a:r>
          </a:p>
          <a:p>
            <a:pPr marL="574675" indent="-574675">
              <a:spcBef>
                <a:spcPct val="0"/>
              </a:spcBef>
            </a:pPr>
            <a:endParaRPr lang="nl-NL" dirty="0" smtClean="0">
              <a:solidFill>
                <a:srgbClr val="FCB24C"/>
              </a:solidFill>
            </a:endParaRPr>
          </a:p>
          <a:p>
            <a:pPr marL="574675" indent="-574675">
              <a:spcBef>
                <a:spcPct val="0"/>
              </a:spcBef>
            </a:pPr>
            <a:r>
              <a:rPr lang="nl-NL" dirty="0" smtClean="0">
                <a:solidFill>
                  <a:srgbClr val="00549B"/>
                </a:solidFill>
              </a:rPr>
              <a:t>Stem pas in met een voorstel als je begrijpt waar je mee instemt! </a:t>
            </a:r>
          </a:p>
          <a:p>
            <a:endParaRPr lang="nl-NL" dirty="0"/>
          </a:p>
        </p:txBody>
      </p:sp>
    </p:spTree>
    <p:extLst>
      <p:ext uri="{BB962C8B-B14F-4D97-AF65-F5344CB8AC3E}">
        <p14:creationId xmlns:p14="http://schemas.microsoft.com/office/powerpoint/2010/main" val="2223469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3816527"/>
            <a:ext cx="6858000" cy="1655762"/>
          </a:xfrm>
        </p:spPr>
        <p:txBody>
          <a:bodyPr>
            <a:normAutofit lnSpcReduction="10000"/>
          </a:bodyPr>
          <a:lstStyle/>
          <a:p>
            <a:r>
              <a:rPr lang="nl-NL" dirty="0" smtClean="0"/>
              <a:t>Wat is </a:t>
            </a:r>
            <a:r>
              <a:rPr lang="nl-NL" dirty="0" smtClean="0">
                <a:solidFill>
                  <a:srgbClr val="00549B"/>
                </a:solidFill>
              </a:rPr>
              <a:t>medezeggenschap</a:t>
            </a:r>
            <a:r>
              <a:rPr lang="nl-NL" dirty="0" smtClean="0"/>
              <a:t>? </a:t>
            </a:r>
          </a:p>
          <a:p>
            <a:r>
              <a:rPr lang="nl-NL" dirty="0" smtClean="0"/>
              <a:t>Waarom zou je eraan meedoen? </a:t>
            </a:r>
          </a:p>
          <a:p>
            <a:endParaRPr lang="nl-NL" dirty="0"/>
          </a:p>
          <a:p>
            <a:r>
              <a:rPr lang="nl-NL" dirty="0" smtClean="0"/>
              <a:t>… en een paar toffe </a:t>
            </a:r>
            <a:r>
              <a:rPr lang="nl-NL" dirty="0" smtClean="0">
                <a:solidFill>
                  <a:srgbClr val="00549B"/>
                </a:solidFill>
              </a:rPr>
              <a:t>skills</a:t>
            </a:r>
            <a:r>
              <a:rPr lang="nl-NL" dirty="0" smtClean="0"/>
              <a:t> en </a:t>
            </a:r>
            <a:r>
              <a:rPr lang="nl-NL" dirty="0" smtClean="0">
                <a:solidFill>
                  <a:srgbClr val="00549B"/>
                </a:solidFill>
              </a:rPr>
              <a:t>weetjes</a:t>
            </a:r>
            <a:r>
              <a:rPr lang="nl-NL" dirty="0" smtClean="0"/>
              <a:t>!</a:t>
            </a:r>
            <a:endParaRPr lang="nl-NL" dirty="0"/>
          </a:p>
        </p:txBody>
      </p:sp>
      <p:sp>
        <p:nvSpPr>
          <p:cNvPr id="3" name="Titel 2"/>
          <p:cNvSpPr>
            <a:spLocks noGrp="1"/>
          </p:cNvSpPr>
          <p:nvPr>
            <p:ph type="ctrTitle"/>
          </p:nvPr>
        </p:nvSpPr>
        <p:spPr>
          <a:xfrm>
            <a:off x="2851484" y="830314"/>
            <a:ext cx="3441032" cy="1763485"/>
          </a:xfrm>
        </p:spPr>
        <p:txBody>
          <a:bodyPr/>
          <a:lstStyle/>
          <a:p>
            <a:r>
              <a:rPr lang="nl-NL" dirty="0" smtClean="0"/>
              <a:t>… met vandaag</a:t>
            </a:r>
            <a:endParaRPr lang="nl-NL" dirty="0"/>
          </a:p>
        </p:txBody>
      </p:sp>
    </p:spTree>
    <p:extLst>
      <p:ext uri="{BB962C8B-B14F-4D97-AF65-F5344CB8AC3E}">
        <p14:creationId xmlns:p14="http://schemas.microsoft.com/office/powerpoint/2010/main" val="1317624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E36E9D"/>
                </a:solidFill>
              </a:rPr>
              <a:t>Informatierecht</a:t>
            </a:r>
          </a:p>
        </p:txBody>
      </p:sp>
      <p:sp>
        <p:nvSpPr>
          <p:cNvPr id="3" name="Tijdelijke aanduiding voor tekst 2"/>
          <p:cNvSpPr>
            <a:spLocks noGrp="1"/>
          </p:cNvSpPr>
          <p:nvPr>
            <p:ph type="body" sz="quarter" idx="11"/>
          </p:nvPr>
        </p:nvSpPr>
        <p:spPr/>
        <p:txBody>
          <a:bodyPr/>
          <a:lstStyle/>
          <a:p>
            <a:pPr marL="574675" indent="-574675">
              <a:spcBef>
                <a:spcPct val="0"/>
              </a:spcBef>
            </a:pPr>
            <a:r>
              <a:rPr lang="nl-NL" dirty="0"/>
              <a:t>Het recht om informatie op te vragen en op tijd geïnformeerd te worden.</a:t>
            </a:r>
          </a:p>
          <a:p>
            <a:pPr marL="574675" indent="-574675">
              <a:spcBef>
                <a:spcPct val="0"/>
              </a:spcBef>
            </a:pPr>
            <a:endParaRPr lang="nl-NL" dirty="0"/>
          </a:p>
          <a:p>
            <a:pPr marL="574675" indent="-574675">
              <a:spcBef>
                <a:spcPct val="0"/>
              </a:spcBef>
            </a:pPr>
            <a:r>
              <a:rPr lang="nl-NL" dirty="0">
                <a:solidFill>
                  <a:srgbClr val="00549B"/>
                </a:solidFill>
              </a:rPr>
              <a:t>Lijst in de WMS wat de MR ten minste voor informatie van het bevoegd gezag moet krijgen</a:t>
            </a:r>
            <a:r>
              <a:rPr lang="nl-NL" dirty="0" smtClean="0">
                <a:solidFill>
                  <a:srgbClr val="00549B"/>
                </a:solidFill>
              </a:rPr>
              <a:t>.</a:t>
            </a:r>
          </a:p>
          <a:p>
            <a:pPr marL="574675" indent="-574675">
              <a:spcBef>
                <a:spcPct val="0"/>
              </a:spcBef>
            </a:pPr>
            <a:endParaRPr lang="nl-NL" dirty="0">
              <a:solidFill>
                <a:srgbClr val="00549B"/>
              </a:solidFill>
            </a:endParaRPr>
          </a:p>
          <a:p>
            <a:pPr marL="574675" indent="-574675">
              <a:spcBef>
                <a:spcPct val="0"/>
              </a:spcBef>
            </a:pPr>
            <a:r>
              <a:rPr lang="nl-NL" dirty="0" smtClean="0">
                <a:solidFill>
                  <a:srgbClr val="FCB24C"/>
                </a:solidFill>
              </a:rPr>
              <a:t>Vraag om samenvattende uitleg bij de stukken! </a:t>
            </a:r>
          </a:p>
          <a:p>
            <a:pPr marL="574675" indent="-574675">
              <a:spcBef>
                <a:spcPct val="0"/>
              </a:spcBef>
            </a:pPr>
            <a:endParaRPr lang="nl-NL" dirty="0">
              <a:solidFill>
                <a:srgbClr val="00549B"/>
              </a:solidFill>
            </a:endParaRPr>
          </a:p>
          <a:p>
            <a:pPr marL="574675" indent="-574675">
              <a:spcBef>
                <a:spcPct val="0"/>
              </a:spcBef>
            </a:pPr>
            <a:endParaRPr lang="nl-NL" dirty="0">
              <a:solidFill>
                <a:srgbClr val="00549B"/>
              </a:solidFill>
            </a:endParaRPr>
          </a:p>
          <a:p>
            <a:endParaRPr lang="nl-NL" dirty="0"/>
          </a:p>
        </p:txBody>
      </p:sp>
    </p:spTree>
    <p:extLst>
      <p:ext uri="{BB962C8B-B14F-4D97-AF65-F5344CB8AC3E}">
        <p14:creationId xmlns:p14="http://schemas.microsoft.com/office/powerpoint/2010/main" val="4277838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0D94F"/>
                </a:solidFill>
              </a:rPr>
              <a:t>Adviesrecht </a:t>
            </a:r>
            <a:endParaRPr lang="nl-NL" dirty="0">
              <a:solidFill>
                <a:srgbClr val="F0D94F"/>
              </a:solidFill>
            </a:endParaRPr>
          </a:p>
        </p:txBody>
      </p:sp>
      <p:sp>
        <p:nvSpPr>
          <p:cNvPr id="3" name="Tijdelijke aanduiding voor tekst 2"/>
          <p:cNvSpPr>
            <a:spLocks noGrp="1"/>
          </p:cNvSpPr>
          <p:nvPr>
            <p:ph type="body" sz="quarter" idx="11"/>
          </p:nvPr>
        </p:nvSpPr>
        <p:spPr/>
        <p:txBody>
          <a:bodyPr/>
          <a:lstStyle/>
          <a:p>
            <a:pPr marL="574675" indent="-574675">
              <a:spcBef>
                <a:spcPct val="0"/>
              </a:spcBef>
            </a:pPr>
            <a:r>
              <a:rPr lang="nl-NL" dirty="0">
                <a:solidFill>
                  <a:srgbClr val="E36E9D"/>
                </a:solidFill>
              </a:rPr>
              <a:t>Het bevoegd gezag moet voor een aantal zaken advies vragen aan de Medezeggenschapsraad</a:t>
            </a:r>
            <a:r>
              <a:rPr lang="nl-NL" dirty="0" smtClean="0">
                <a:solidFill>
                  <a:srgbClr val="E36E9D"/>
                </a:solidFill>
              </a:rPr>
              <a:t>.</a:t>
            </a:r>
          </a:p>
          <a:p>
            <a:pPr marL="574675" indent="-574675">
              <a:spcBef>
                <a:spcPct val="0"/>
              </a:spcBef>
            </a:pPr>
            <a:endParaRPr lang="nl-NL" dirty="0">
              <a:solidFill>
                <a:srgbClr val="00549B"/>
              </a:solidFill>
            </a:endParaRPr>
          </a:p>
          <a:p>
            <a:pPr marL="574675" indent="-574675">
              <a:spcBef>
                <a:spcPct val="0"/>
              </a:spcBef>
            </a:pPr>
            <a:r>
              <a:rPr lang="nl-NL" dirty="0">
                <a:solidFill>
                  <a:srgbClr val="00549B"/>
                </a:solidFill>
              </a:rPr>
              <a:t>De MR of een geleding kan ook ongevraagd advies geven over een onderwerp dat hen aangaat.</a:t>
            </a:r>
          </a:p>
          <a:p>
            <a:endParaRPr lang="nl-NL" dirty="0"/>
          </a:p>
        </p:txBody>
      </p:sp>
    </p:spTree>
    <p:extLst>
      <p:ext uri="{BB962C8B-B14F-4D97-AF65-F5344CB8AC3E}">
        <p14:creationId xmlns:p14="http://schemas.microsoft.com/office/powerpoint/2010/main" val="4197741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CB24C"/>
                </a:solidFill>
              </a:rPr>
              <a:t>Initiatiefrecht</a:t>
            </a:r>
            <a:endParaRPr lang="nl-NL" dirty="0">
              <a:solidFill>
                <a:srgbClr val="FCB24C"/>
              </a:solidFill>
            </a:endParaRPr>
          </a:p>
        </p:txBody>
      </p:sp>
      <p:sp>
        <p:nvSpPr>
          <p:cNvPr id="3" name="Tijdelijke aanduiding voor tekst 2"/>
          <p:cNvSpPr>
            <a:spLocks noGrp="1"/>
          </p:cNvSpPr>
          <p:nvPr>
            <p:ph type="body" sz="quarter" idx="11"/>
          </p:nvPr>
        </p:nvSpPr>
        <p:spPr/>
        <p:txBody>
          <a:bodyPr/>
          <a:lstStyle/>
          <a:p>
            <a:r>
              <a:rPr lang="nl-NL" dirty="0"/>
              <a:t>De MR kan punten op de agenda zetten door met standpunten en/of voorstellen te komen.</a:t>
            </a:r>
          </a:p>
          <a:p>
            <a:endParaRPr lang="nl-NL" dirty="0"/>
          </a:p>
        </p:txBody>
      </p:sp>
    </p:spTree>
    <p:extLst>
      <p:ext uri="{BB962C8B-B14F-4D97-AF65-F5344CB8AC3E}">
        <p14:creationId xmlns:p14="http://schemas.microsoft.com/office/powerpoint/2010/main" val="2142586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Pauze</a:t>
            </a:r>
            <a:endParaRPr lang="nl-NL" dirty="0"/>
          </a:p>
        </p:txBody>
      </p:sp>
      <p:sp>
        <p:nvSpPr>
          <p:cNvPr id="3" name="Tijdelijke aanduiding voor tekst 2"/>
          <p:cNvSpPr>
            <a:spLocks noGrp="1"/>
          </p:cNvSpPr>
          <p:nvPr>
            <p:ph type="body" sz="quarter" idx="11"/>
          </p:nvPr>
        </p:nvSpPr>
        <p:spPr/>
        <p:txBody>
          <a:bodyPr/>
          <a:lstStyle/>
          <a:p>
            <a:endParaRPr lang="nl-NL" dirty="0"/>
          </a:p>
        </p:txBody>
      </p:sp>
    </p:spTree>
    <p:extLst>
      <p:ext uri="{BB962C8B-B14F-4D97-AF65-F5344CB8AC3E}">
        <p14:creationId xmlns:p14="http://schemas.microsoft.com/office/powerpoint/2010/main" val="1835220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latin typeface="Gotham Bold" pitchFamily="50" charset="0"/>
              </a:rPr>
              <a:t>Onder-</a:t>
            </a:r>
            <a:br>
              <a:rPr lang="nl-NL" dirty="0" smtClean="0">
                <a:latin typeface="Gotham Bold" pitchFamily="50" charset="0"/>
              </a:rPr>
            </a:br>
            <a:r>
              <a:rPr lang="nl-NL" dirty="0" smtClean="0">
                <a:latin typeface="Gotham Bold" pitchFamily="50" charset="0"/>
              </a:rPr>
              <a:t>handelen</a:t>
            </a:r>
            <a:endParaRPr lang="nl-NL" dirty="0">
              <a:latin typeface="Gotham Bold" pitchFamily="50" charset="0"/>
            </a:endParaRPr>
          </a:p>
        </p:txBody>
      </p:sp>
      <p:sp>
        <p:nvSpPr>
          <p:cNvPr id="3" name="Ondertitel 2"/>
          <p:cNvSpPr>
            <a:spLocks noGrp="1"/>
          </p:cNvSpPr>
          <p:nvPr>
            <p:ph type="subTitle" idx="1"/>
          </p:nvPr>
        </p:nvSpPr>
        <p:spPr/>
        <p:txBody>
          <a:bodyPr/>
          <a:lstStyle/>
          <a:p>
            <a:r>
              <a:rPr lang="nl-NL" dirty="0" smtClean="0"/>
              <a:t>Hoe krijg je allebei je zin?</a:t>
            </a:r>
            <a:endParaRPr lang="nl-NL" dirty="0"/>
          </a:p>
        </p:txBody>
      </p:sp>
    </p:spTree>
    <p:extLst>
      <p:ext uri="{BB962C8B-B14F-4D97-AF65-F5344CB8AC3E}">
        <p14:creationId xmlns:p14="http://schemas.microsoft.com/office/powerpoint/2010/main" val="2125752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Onderhandelen is…</a:t>
            </a:r>
            <a:endParaRPr lang="nl-NL" dirty="0"/>
          </a:p>
        </p:txBody>
      </p:sp>
      <p:sp>
        <p:nvSpPr>
          <p:cNvPr id="3" name="Tijdelijke aanduiding voor tekst 2"/>
          <p:cNvSpPr>
            <a:spLocks noGrp="1"/>
          </p:cNvSpPr>
          <p:nvPr>
            <p:ph type="body" sz="quarter" idx="11"/>
          </p:nvPr>
        </p:nvSpPr>
        <p:spPr>
          <a:xfrm>
            <a:off x="628650" y="1828800"/>
            <a:ext cx="7886700" cy="3368842"/>
          </a:xfrm>
        </p:spPr>
        <p:txBody>
          <a:bodyPr/>
          <a:lstStyle/>
          <a:p>
            <a:pPr marL="0" indent="0">
              <a:buNone/>
            </a:pPr>
            <a:r>
              <a:rPr lang="nl-NL" dirty="0" smtClean="0"/>
              <a:t>… </a:t>
            </a:r>
            <a:r>
              <a:rPr lang="nl-NL" i="1" dirty="0" smtClean="0"/>
              <a:t>“met elkaar spreken over een zaak” / “trachten het met elkaar over iets eens te worden”</a:t>
            </a:r>
          </a:p>
          <a:p>
            <a:pPr marL="0" indent="0">
              <a:buNone/>
            </a:pPr>
            <a:endParaRPr lang="nl-NL" i="1" dirty="0"/>
          </a:p>
          <a:p>
            <a:r>
              <a:rPr lang="nl-NL" dirty="0" smtClean="0"/>
              <a:t>De schoolleiding wil een betere school</a:t>
            </a:r>
          </a:p>
          <a:p>
            <a:r>
              <a:rPr lang="nl-NL" dirty="0" smtClean="0"/>
              <a:t>De LLR wil een betere school</a:t>
            </a:r>
          </a:p>
          <a:p>
            <a:pPr marL="0" indent="0">
              <a:buNone/>
            </a:pPr>
            <a:r>
              <a:rPr lang="nl-NL" dirty="0" smtClean="0">
                <a:sym typeface="Wingdings" panose="05000000000000000000" pitchFamily="2" charset="2"/>
              </a:rPr>
              <a:t> Maar hoe bereik je dat samen?</a:t>
            </a:r>
            <a:endParaRPr lang="nl-NL" dirty="0"/>
          </a:p>
        </p:txBody>
      </p:sp>
    </p:spTree>
    <p:extLst>
      <p:ext uri="{BB962C8B-B14F-4D97-AF65-F5344CB8AC3E}">
        <p14:creationId xmlns:p14="http://schemas.microsoft.com/office/powerpoint/2010/main" val="1047800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Wanneer onderhandelen?</a:t>
            </a:r>
            <a:endParaRPr lang="nl-NL" dirty="0"/>
          </a:p>
        </p:txBody>
      </p:sp>
      <p:sp>
        <p:nvSpPr>
          <p:cNvPr id="3" name="Tijdelijke aanduiding voor tekst 2"/>
          <p:cNvSpPr>
            <a:spLocks noGrp="1"/>
          </p:cNvSpPr>
          <p:nvPr>
            <p:ph type="body" sz="quarter" idx="11"/>
          </p:nvPr>
        </p:nvSpPr>
        <p:spPr/>
        <p:txBody>
          <a:bodyPr/>
          <a:lstStyle/>
          <a:p>
            <a:r>
              <a:rPr lang="nl-NL" dirty="0" smtClean="0"/>
              <a:t>Verschillende wensen, belangen of doeleinden</a:t>
            </a:r>
          </a:p>
          <a:p>
            <a:r>
              <a:rPr lang="nl-NL" dirty="0" smtClean="0"/>
              <a:t>Wederzijdse afhankelijkheid</a:t>
            </a:r>
          </a:p>
          <a:p>
            <a:r>
              <a:rPr lang="nl-NL" dirty="0" smtClean="0"/>
              <a:t>Bereid tot compromis</a:t>
            </a:r>
          </a:p>
          <a:p>
            <a:endParaRPr lang="nl-NL" dirty="0"/>
          </a:p>
          <a:p>
            <a:pPr marL="0" indent="0">
              <a:buNone/>
            </a:pPr>
            <a:r>
              <a:rPr lang="nl-NL" dirty="0" smtClean="0"/>
              <a:t>Let op: soms moet je eerst je positie versterken, om te kunnen onderhandelen!</a:t>
            </a:r>
          </a:p>
          <a:p>
            <a:endParaRPr lang="nl-NL" dirty="0"/>
          </a:p>
        </p:txBody>
      </p:sp>
    </p:spTree>
    <p:extLst>
      <p:ext uri="{BB962C8B-B14F-4D97-AF65-F5344CB8AC3E}">
        <p14:creationId xmlns:p14="http://schemas.microsoft.com/office/powerpoint/2010/main" val="2417445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Waar moet je allemaal op letten?</a:t>
            </a:r>
            <a:endParaRPr lang="nl-NL" dirty="0"/>
          </a:p>
        </p:txBody>
      </p:sp>
      <p:sp>
        <p:nvSpPr>
          <p:cNvPr id="3" name="Titel 2"/>
          <p:cNvSpPr>
            <a:spLocks noGrp="1"/>
          </p:cNvSpPr>
          <p:nvPr>
            <p:ph type="ctrTitle"/>
          </p:nvPr>
        </p:nvSpPr>
        <p:spPr/>
        <p:txBody>
          <a:bodyPr/>
          <a:lstStyle/>
          <a:p>
            <a:r>
              <a:rPr lang="nl-NL" dirty="0" smtClean="0"/>
              <a:t>Fases bij het </a:t>
            </a:r>
            <a:r>
              <a:rPr lang="nl-NL" dirty="0" err="1" smtClean="0"/>
              <a:t>onder-handelen</a:t>
            </a:r>
            <a:endParaRPr lang="nl-NL" dirty="0"/>
          </a:p>
        </p:txBody>
      </p:sp>
    </p:spTree>
    <p:extLst>
      <p:ext uri="{BB962C8B-B14F-4D97-AF65-F5344CB8AC3E}">
        <p14:creationId xmlns:p14="http://schemas.microsoft.com/office/powerpoint/2010/main" val="1984459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Fases	</a:t>
            </a:r>
            <a:endParaRPr lang="nl-NL" dirty="0"/>
          </a:p>
        </p:txBody>
      </p:sp>
      <p:sp>
        <p:nvSpPr>
          <p:cNvPr id="3" name="Tijdelijke aanduiding voor tekst 2"/>
          <p:cNvSpPr>
            <a:spLocks noGrp="1"/>
          </p:cNvSpPr>
          <p:nvPr>
            <p:ph type="body" sz="quarter" idx="11"/>
          </p:nvPr>
        </p:nvSpPr>
        <p:spPr/>
        <p:txBody>
          <a:bodyPr/>
          <a:lstStyle/>
          <a:p>
            <a:pPr marL="514350" indent="-514350">
              <a:buFont typeface="+mj-lt"/>
              <a:buAutoNum type="arabicPeriod"/>
            </a:pPr>
            <a:r>
              <a:rPr lang="nl-NL" dirty="0" smtClean="0"/>
              <a:t>De voorbereidingsfase</a:t>
            </a:r>
          </a:p>
          <a:p>
            <a:pPr marL="514350" indent="-514350">
              <a:buFont typeface="+mj-lt"/>
              <a:buAutoNum type="arabicPeriod"/>
            </a:pPr>
            <a:r>
              <a:rPr lang="nl-NL" dirty="0" smtClean="0"/>
              <a:t>Uitspreken van wensen</a:t>
            </a:r>
          </a:p>
          <a:p>
            <a:pPr marL="514350" indent="-514350">
              <a:buFont typeface="+mj-lt"/>
              <a:buAutoNum type="arabicPeriod"/>
            </a:pPr>
            <a:r>
              <a:rPr lang="nl-NL" dirty="0" smtClean="0"/>
              <a:t>Intern overleg</a:t>
            </a:r>
          </a:p>
          <a:p>
            <a:pPr marL="514350" indent="-514350">
              <a:buFont typeface="+mj-lt"/>
              <a:buAutoNum type="arabicPeriod"/>
            </a:pPr>
            <a:r>
              <a:rPr lang="nl-NL" dirty="0" smtClean="0"/>
              <a:t>Onderhandelen</a:t>
            </a:r>
          </a:p>
          <a:p>
            <a:pPr marL="514350" indent="-514350">
              <a:buFont typeface="+mj-lt"/>
              <a:buAutoNum type="arabicPeriod"/>
            </a:pPr>
            <a:r>
              <a:rPr lang="nl-NL" dirty="0" smtClean="0"/>
              <a:t>Afspraken maken</a:t>
            </a:r>
            <a:endParaRPr lang="nl-NL" dirty="0"/>
          </a:p>
        </p:txBody>
      </p:sp>
    </p:spTree>
    <p:extLst>
      <p:ext uri="{BB962C8B-B14F-4D97-AF65-F5344CB8AC3E}">
        <p14:creationId xmlns:p14="http://schemas.microsoft.com/office/powerpoint/2010/main" val="927378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Voorbereiden	</a:t>
            </a:r>
            <a:endParaRPr lang="nl-NL" dirty="0"/>
          </a:p>
        </p:txBody>
      </p:sp>
      <p:sp>
        <p:nvSpPr>
          <p:cNvPr id="3" name="Tijdelijke aanduiding voor tekst 2"/>
          <p:cNvSpPr>
            <a:spLocks noGrp="1"/>
          </p:cNvSpPr>
          <p:nvPr>
            <p:ph type="body" sz="quarter" idx="11"/>
          </p:nvPr>
        </p:nvSpPr>
        <p:spPr/>
        <p:txBody>
          <a:bodyPr>
            <a:normAutofit fontScale="92500" lnSpcReduction="10000"/>
          </a:bodyPr>
          <a:lstStyle/>
          <a:p>
            <a:r>
              <a:rPr lang="nl-NL" dirty="0" smtClean="0"/>
              <a:t>Vaststellen van eigen doelen</a:t>
            </a:r>
          </a:p>
          <a:p>
            <a:pPr lvl="1"/>
            <a:r>
              <a:rPr lang="nl-NL" dirty="0" smtClean="0"/>
              <a:t>Wat wil je bereiken?</a:t>
            </a:r>
          </a:p>
          <a:p>
            <a:pPr lvl="1"/>
            <a:r>
              <a:rPr lang="nl-NL" dirty="0" smtClean="0"/>
              <a:t>Welke alternatieven zijn er?</a:t>
            </a:r>
          </a:p>
          <a:p>
            <a:pPr lvl="1"/>
            <a:r>
              <a:rPr lang="nl-NL" dirty="0" smtClean="0"/>
              <a:t>Wie willen dit allemaal?</a:t>
            </a:r>
          </a:p>
          <a:p>
            <a:pPr lvl="1"/>
            <a:r>
              <a:rPr lang="nl-NL" dirty="0" smtClean="0"/>
              <a:t>Wat en wie heb je nodig?</a:t>
            </a:r>
          </a:p>
          <a:p>
            <a:pPr lvl="1"/>
            <a:r>
              <a:rPr lang="nl-NL" dirty="0" smtClean="0"/>
              <a:t>Wat is het voordeel voor de school en </a:t>
            </a:r>
            <a:r>
              <a:rPr lang="nl-NL" dirty="0" err="1" smtClean="0"/>
              <a:t>ll’en</a:t>
            </a:r>
            <a:r>
              <a:rPr lang="nl-NL" dirty="0" smtClean="0"/>
              <a:t>?</a:t>
            </a:r>
          </a:p>
          <a:p>
            <a:r>
              <a:rPr lang="nl-NL" dirty="0" smtClean="0"/>
              <a:t>Verzamelen van informatie</a:t>
            </a:r>
          </a:p>
          <a:p>
            <a:r>
              <a:rPr lang="nl-NL" dirty="0" smtClean="0"/>
              <a:t>Inlezen in eventuele stukken/documenten</a:t>
            </a:r>
            <a:endParaRPr lang="nl-NL" dirty="0"/>
          </a:p>
        </p:txBody>
      </p:sp>
    </p:spTree>
    <p:extLst>
      <p:ext uri="{BB962C8B-B14F-4D97-AF65-F5344CB8AC3E}">
        <p14:creationId xmlns:p14="http://schemas.microsoft.com/office/powerpoint/2010/main" val="971932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smtClean="0"/>
              <a:t>Handjes schudden</a:t>
            </a:r>
            <a:endParaRPr lang="nl-NL" dirty="0"/>
          </a:p>
        </p:txBody>
      </p:sp>
      <p:sp>
        <p:nvSpPr>
          <p:cNvPr id="4" name="Ondertitel 3"/>
          <p:cNvSpPr>
            <a:spLocks noGrp="1"/>
          </p:cNvSpPr>
          <p:nvPr>
            <p:ph type="subTitle" idx="1"/>
          </p:nvPr>
        </p:nvSpPr>
        <p:spPr/>
        <p:txBody>
          <a:bodyPr/>
          <a:lstStyle/>
          <a:p>
            <a:r>
              <a:rPr lang="nl-NL" dirty="0" smtClean="0"/>
              <a:t>Iedereen mag staan!</a:t>
            </a:r>
            <a:endParaRPr lang="nl-NL" dirty="0"/>
          </a:p>
        </p:txBody>
      </p:sp>
    </p:spTree>
    <p:extLst>
      <p:ext uri="{BB962C8B-B14F-4D97-AF65-F5344CB8AC3E}">
        <p14:creationId xmlns:p14="http://schemas.microsoft.com/office/powerpoint/2010/main" val="2215030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Uitspreken van wensen</a:t>
            </a:r>
            <a:endParaRPr lang="nl-NL" dirty="0"/>
          </a:p>
        </p:txBody>
      </p:sp>
      <p:sp>
        <p:nvSpPr>
          <p:cNvPr id="3" name="Tijdelijke aanduiding voor tekst 2"/>
          <p:cNvSpPr>
            <a:spLocks noGrp="1"/>
          </p:cNvSpPr>
          <p:nvPr>
            <p:ph type="body" sz="quarter" idx="11"/>
          </p:nvPr>
        </p:nvSpPr>
        <p:spPr>
          <a:xfrm>
            <a:off x="614363" y="1985963"/>
            <a:ext cx="7904162" cy="3404184"/>
          </a:xfrm>
        </p:spPr>
        <p:txBody>
          <a:bodyPr>
            <a:normAutofit/>
          </a:bodyPr>
          <a:lstStyle/>
          <a:p>
            <a:r>
              <a:rPr lang="nl-NL" dirty="0" smtClean="0"/>
              <a:t>Stel vragen</a:t>
            </a:r>
          </a:p>
          <a:p>
            <a:r>
              <a:rPr lang="nl-NL" dirty="0" smtClean="0"/>
              <a:t>Luister goed naar de antwoorden</a:t>
            </a:r>
          </a:p>
          <a:p>
            <a:r>
              <a:rPr lang="nl-NL" dirty="0" smtClean="0"/>
              <a:t>Geef aan wat je doelen zijn, maar noem ze niet expliciet</a:t>
            </a:r>
          </a:p>
          <a:p>
            <a:r>
              <a:rPr lang="nl-NL" dirty="0" smtClean="0"/>
              <a:t>Zet niet te hoog in</a:t>
            </a:r>
          </a:p>
          <a:p>
            <a:r>
              <a:rPr lang="nl-NL" dirty="0" smtClean="0"/>
              <a:t>Maak geen loze beloftes</a:t>
            </a:r>
          </a:p>
          <a:p>
            <a:endParaRPr lang="nl-NL" dirty="0" smtClean="0"/>
          </a:p>
        </p:txBody>
      </p:sp>
    </p:spTree>
    <p:extLst>
      <p:ext uri="{BB962C8B-B14F-4D97-AF65-F5344CB8AC3E}">
        <p14:creationId xmlns:p14="http://schemas.microsoft.com/office/powerpoint/2010/main" val="229687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3. Intern overleg </a:t>
            </a:r>
            <a:br>
              <a:rPr lang="nl-NL" dirty="0" smtClean="0"/>
            </a:br>
            <a:r>
              <a:rPr lang="nl-NL" sz="2000" dirty="0" smtClean="0"/>
              <a:t>(wanneer daar ruimte voor is)</a:t>
            </a:r>
            <a:endParaRPr lang="nl-NL" sz="2000" dirty="0"/>
          </a:p>
        </p:txBody>
      </p:sp>
      <p:sp>
        <p:nvSpPr>
          <p:cNvPr id="3" name="Tijdelijke aanduiding voor tekst 2"/>
          <p:cNvSpPr>
            <a:spLocks noGrp="1"/>
          </p:cNvSpPr>
          <p:nvPr>
            <p:ph type="body" sz="quarter" idx="11"/>
          </p:nvPr>
        </p:nvSpPr>
        <p:spPr>
          <a:xfrm>
            <a:off x="614363" y="1985963"/>
            <a:ext cx="7904162" cy="3404184"/>
          </a:xfrm>
        </p:spPr>
        <p:txBody>
          <a:bodyPr>
            <a:normAutofit/>
          </a:bodyPr>
          <a:lstStyle/>
          <a:p>
            <a:r>
              <a:rPr lang="nl-NL" dirty="0" smtClean="0"/>
              <a:t>Bespreek de uitkomst van de vorige ronde</a:t>
            </a:r>
          </a:p>
          <a:p>
            <a:r>
              <a:rPr lang="nl-NL" dirty="0" smtClean="0"/>
              <a:t>Bepaal samen waarover je gaat onderhandelen</a:t>
            </a:r>
          </a:p>
          <a:p>
            <a:r>
              <a:rPr lang="nl-NL" dirty="0" smtClean="0"/>
              <a:t>Kies een tactiek: overdrijven, lobbyen, salamitechniek, overrompelen, sabotage, of ‘hoger inzetten, lager uitkomen’</a:t>
            </a:r>
          </a:p>
        </p:txBody>
      </p:sp>
    </p:spTree>
    <p:extLst>
      <p:ext uri="{BB962C8B-B14F-4D97-AF65-F5344CB8AC3E}">
        <p14:creationId xmlns:p14="http://schemas.microsoft.com/office/powerpoint/2010/main" val="602476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Onderhandelen</a:t>
            </a:r>
            <a:endParaRPr lang="nl-NL" dirty="0"/>
          </a:p>
        </p:txBody>
      </p:sp>
      <p:sp>
        <p:nvSpPr>
          <p:cNvPr id="3" name="Tijdelijke aanduiding voor tekst 2"/>
          <p:cNvSpPr>
            <a:spLocks noGrp="1"/>
          </p:cNvSpPr>
          <p:nvPr>
            <p:ph type="body" sz="quarter" idx="11"/>
          </p:nvPr>
        </p:nvSpPr>
        <p:spPr>
          <a:xfrm>
            <a:off x="614363" y="1985963"/>
            <a:ext cx="7904162" cy="3404184"/>
          </a:xfrm>
        </p:spPr>
        <p:txBody>
          <a:bodyPr>
            <a:normAutofit/>
          </a:bodyPr>
          <a:lstStyle/>
          <a:p>
            <a:r>
              <a:rPr lang="nl-NL" dirty="0" smtClean="0"/>
              <a:t>Val geen personen aan (niet beledigen, niet kleineren, niet afkraken)</a:t>
            </a:r>
          </a:p>
          <a:p>
            <a:r>
              <a:rPr lang="nl-NL" dirty="0" smtClean="0"/>
              <a:t>Zoek oplossingen in wederzijds belang</a:t>
            </a:r>
          </a:p>
          <a:p>
            <a:r>
              <a:rPr lang="nl-NL" dirty="0" smtClean="0"/>
              <a:t>Ken je eigen (machts-)positie</a:t>
            </a:r>
          </a:p>
          <a:p>
            <a:r>
              <a:rPr lang="nl-NL" dirty="0" smtClean="0"/>
              <a:t>Denk aan de belangen van je achterban!</a:t>
            </a:r>
          </a:p>
        </p:txBody>
      </p:sp>
    </p:spTree>
    <p:extLst>
      <p:ext uri="{BB962C8B-B14F-4D97-AF65-F5344CB8AC3E}">
        <p14:creationId xmlns:p14="http://schemas.microsoft.com/office/powerpoint/2010/main" val="385653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5. Afspraken maken</a:t>
            </a:r>
            <a:endParaRPr lang="nl-NL" dirty="0"/>
          </a:p>
        </p:txBody>
      </p:sp>
      <p:sp>
        <p:nvSpPr>
          <p:cNvPr id="3" name="Tijdelijke aanduiding voor tekst 2"/>
          <p:cNvSpPr>
            <a:spLocks noGrp="1"/>
          </p:cNvSpPr>
          <p:nvPr>
            <p:ph type="body" sz="quarter" idx="11"/>
          </p:nvPr>
        </p:nvSpPr>
        <p:spPr>
          <a:xfrm>
            <a:off x="614363" y="1985963"/>
            <a:ext cx="7904162" cy="3404184"/>
          </a:xfrm>
        </p:spPr>
        <p:txBody>
          <a:bodyPr>
            <a:normAutofit lnSpcReduction="10000"/>
          </a:bodyPr>
          <a:lstStyle/>
          <a:p>
            <a:r>
              <a:rPr lang="nl-NL" dirty="0" smtClean="0"/>
              <a:t>Maak notulen</a:t>
            </a:r>
          </a:p>
          <a:p>
            <a:r>
              <a:rPr lang="nl-NL" dirty="0" smtClean="0"/>
              <a:t>Leg afspraken schriftelijk (of via mail) vast, evt. met handtekening</a:t>
            </a:r>
          </a:p>
          <a:p>
            <a:r>
              <a:rPr lang="nl-NL" dirty="0" smtClean="0"/>
              <a:t>Geef de school het voel dat ze wat hebben bereikt, terwijl jij precies krijgt wat je wilde</a:t>
            </a:r>
          </a:p>
          <a:p>
            <a:r>
              <a:rPr lang="nl-NL" dirty="0" smtClean="0"/>
              <a:t>Tips: gelijk hebben en gelijk krijgen, zijn twee verschillende dingen</a:t>
            </a:r>
          </a:p>
        </p:txBody>
      </p:sp>
    </p:spTree>
    <p:extLst>
      <p:ext uri="{BB962C8B-B14F-4D97-AF65-F5344CB8AC3E}">
        <p14:creationId xmlns:p14="http://schemas.microsoft.com/office/powerpoint/2010/main" val="1634243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lnSpcReduction="10000"/>
          </a:bodyPr>
          <a:lstStyle/>
          <a:p>
            <a:r>
              <a:rPr lang="nl-NL" dirty="0" smtClean="0"/>
              <a:t>Met de fiets naar school</a:t>
            </a:r>
          </a:p>
          <a:p>
            <a:endParaRPr lang="nl-NL" dirty="0"/>
          </a:p>
          <a:p>
            <a:r>
              <a:rPr lang="nl-NL" dirty="0" smtClean="0"/>
              <a:t>Verdeel rollen A, B en C</a:t>
            </a:r>
          </a:p>
          <a:p>
            <a:r>
              <a:rPr lang="nl-NL" dirty="0" smtClean="0"/>
              <a:t>Onderhandelen gebeurt in twee ronden!</a:t>
            </a:r>
            <a:endParaRPr lang="nl-NL" dirty="0"/>
          </a:p>
        </p:txBody>
      </p:sp>
      <p:sp>
        <p:nvSpPr>
          <p:cNvPr id="3" name="Titel 2"/>
          <p:cNvSpPr>
            <a:spLocks noGrp="1"/>
          </p:cNvSpPr>
          <p:nvPr>
            <p:ph type="ctrTitle"/>
          </p:nvPr>
        </p:nvSpPr>
        <p:spPr>
          <a:xfrm>
            <a:off x="2851484" y="1371600"/>
            <a:ext cx="3441032" cy="807034"/>
          </a:xfrm>
        </p:spPr>
        <p:txBody>
          <a:bodyPr/>
          <a:lstStyle/>
          <a:p>
            <a:r>
              <a:rPr lang="nl-NL" dirty="0" smtClean="0"/>
              <a:t>Oefening</a:t>
            </a:r>
            <a:endParaRPr lang="nl-NL" dirty="0"/>
          </a:p>
        </p:txBody>
      </p:sp>
    </p:spTree>
    <p:extLst>
      <p:ext uri="{BB962C8B-B14F-4D97-AF65-F5344CB8AC3E}">
        <p14:creationId xmlns:p14="http://schemas.microsoft.com/office/powerpoint/2010/main" val="2960052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Tips voor de oefening	</a:t>
            </a:r>
            <a:endParaRPr lang="nl-NL" dirty="0"/>
          </a:p>
        </p:txBody>
      </p:sp>
      <p:sp>
        <p:nvSpPr>
          <p:cNvPr id="3" name="Tijdelijke aanduiding voor tekst 2"/>
          <p:cNvSpPr>
            <a:spLocks noGrp="1"/>
          </p:cNvSpPr>
          <p:nvPr>
            <p:ph type="body" sz="quarter" idx="11"/>
          </p:nvPr>
        </p:nvSpPr>
        <p:spPr>
          <a:xfrm>
            <a:off x="628650" y="1419726"/>
            <a:ext cx="7886700" cy="4511842"/>
          </a:xfrm>
        </p:spPr>
        <p:txBody>
          <a:bodyPr/>
          <a:lstStyle/>
          <a:p>
            <a:r>
              <a:rPr lang="nl-NL" dirty="0" smtClean="0"/>
              <a:t>Onthoud wat je uit een </a:t>
            </a:r>
            <a:r>
              <a:rPr lang="nl-NL" dirty="0" smtClean="0">
                <a:solidFill>
                  <a:srgbClr val="69BF80"/>
                </a:solidFill>
              </a:rPr>
              <a:t>deal</a:t>
            </a:r>
            <a:r>
              <a:rPr lang="nl-NL" dirty="0" smtClean="0"/>
              <a:t> wil halen</a:t>
            </a:r>
          </a:p>
          <a:p>
            <a:r>
              <a:rPr lang="nl-NL" dirty="0" smtClean="0"/>
              <a:t>Verspeel niet al je </a:t>
            </a:r>
            <a:r>
              <a:rPr lang="nl-NL" dirty="0" smtClean="0">
                <a:solidFill>
                  <a:srgbClr val="69BF80"/>
                </a:solidFill>
              </a:rPr>
              <a:t>kaarten</a:t>
            </a:r>
            <a:r>
              <a:rPr lang="nl-NL" dirty="0" smtClean="0"/>
              <a:t> in de eerste beurt</a:t>
            </a:r>
          </a:p>
          <a:p>
            <a:r>
              <a:rPr lang="nl-NL" dirty="0" smtClean="0"/>
              <a:t>Probeer </a:t>
            </a:r>
            <a:r>
              <a:rPr lang="nl-NL" dirty="0" smtClean="0">
                <a:solidFill>
                  <a:srgbClr val="69BF80"/>
                </a:solidFill>
              </a:rPr>
              <a:t>geen vijanden </a:t>
            </a:r>
            <a:r>
              <a:rPr lang="nl-NL" dirty="0" smtClean="0"/>
              <a:t>te maken</a:t>
            </a:r>
          </a:p>
          <a:p>
            <a:r>
              <a:rPr lang="nl-NL" dirty="0" smtClean="0"/>
              <a:t>Geef nooit meer (uit) dan je tot je </a:t>
            </a:r>
            <a:r>
              <a:rPr lang="nl-NL" dirty="0" smtClean="0">
                <a:solidFill>
                  <a:srgbClr val="69BF80"/>
                </a:solidFill>
              </a:rPr>
              <a:t>beschikking</a:t>
            </a:r>
            <a:r>
              <a:rPr lang="nl-NL" dirty="0" smtClean="0"/>
              <a:t> hebt</a:t>
            </a:r>
          </a:p>
          <a:p>
            <a:r>
              <a:rPr lang="nl-NL" dirty="0" smtClean="0"/>
              <a:t>Soms kan je iedereen </a:t>
            </a:r>
            <a:r>
              <a:rPr lang="nl-NL" dirty="0" smtClean="0">
                <a:solidFill>
                  <a:srgbClr val="69BF80"/>
                </a:solidFill>
              </a:rPr>
              <a:t>tevreden</a:t>
            </a:r>
            <a:r>
              <a:rPr lang="nl-NL" dirty="0" smtClean="0"/>
              <a:t> krijgen</a:t>
            </a:r>
          </a:p>
          <a:p>
            <a:r>
              <a:rPr lang="nl-NL" dirty="0" smtClean="0"/>
              <a:t>Wees creatief!</a:t>
            </a:r>
          </a:p>
          <a:p>
            <a:endParaRPr lang="nl-NL" dirty="0"/>
          </a:p>
        </p:txBody>
      </p:sp>
    </p:spTree>
    <p:extLst>
      <p:ext uri="{BB962C8B-B14F-4D97-AF65-F5344CB8AC3E}">
        <p14:creationId xmlns:p14="http://schemas.microsoft.com/office/powerpoint/2010/main" val="4087945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www.infowms.nl</a:t>
            </a:r>
            <a:endParaRPr lang="nl-NL" dirty="0"/>
          </a:p>
        </p:txBody>
      </p:sp>
      <p:sp>
        <p:nvSpPr>
          <p:cNvPr id="3" name="Tijdelijke aanduiding voor tekst 2"/>
          <p:cNvSpPr>
            <a:spLocks noGrp="1"/>
          </p:cNvSpPr>
          <p:nvPr>
            <p:ph type="body" sz="quarter" idx="11"/>
          </p:nvPr>
        </p:nvSpPr>
        <p:spPr/>
        <p:txBody>
          <a:bodyPr/>
          <a:lstStyle/>
          <a:p>
            <a:r>
              <a:rPr lang="nl-NL" dirty="0" smtClean="0"/>
              <a:t>Laten we eens kijken wat hier allemaal staat..</a:t>
            </a:r>
            <a:endParaRPr lang="nl-NL" dirty="0"/>
          </a:p>
        </p:txBody>
      </p:sp>
    </p:spTree>
    <p:extLst>
      <p:ext uri="{BB962C8B-B14F-4D97-AF65-F5344CB8AC3E}">
        <p14:creationId xmlns:p14="http://schemas.microsoft.com/office/powerpoint/2010/main" val="3207050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Leerlingen stemmen in met: </a:t>
            </a:r>
            <a:endParaRPr lang="nl-NL" sz="4000" dirty="0"/>
          </a:p>
        </p:txBody>
      </p:sp>
      <p:sp>
        <p:nvSpPr>
          <p:cNvPr id="3" name="Tijdelijke aanduiding voor tekst 2"/>
          <p:cNvSpPr>
            <a:spLocks noGrp="1"/>
          </p:cNvSpPr>
          <p:nvPr>
            <p:ph type="body" sz="quarter" idx="11"/>
          </p:nvPr>
        </p:nvSpPr>
        <p:spPr/>
        <p:txBody>
          <a:bodyPr/>
          <a:lstStyle/>
          <a:p>
            <a:pPr marL="0" indent="0">
              <a:spcBef>
                <a:spcPct val="0"/>
              </a:spcBef>
              <a:buNone/>
            </a:pPr>
            <a:r>
              <a:rPr lang="nl-NL" dirty="0" smtClean="0"/>
              <a:t>voorzieningen </a:t>
            </a:r>
            <a:r>
              <a:rPr lang="nl-NL" dirty="0"/>
              <a:t>voor leerlingen</a:t>
            </a:r>
          </a:p>
          <a:p>
            <a:pPr marL="0" indent="0">
              <a:spcBef>
                <a:spcPct val="0"/>
              </a:spcBef>
              <a:buNone/>
            </a:pPr>
            <a:r>
              <a:rPr lang="nl-NL" dirty="0" smtClean="0">
                <a:solidFill>
                  <a:srgbClr val="00549B"/>
                </a:solidFill>
              </a:rPr>
              <a:t>het </a:t>
            </a:r>
            <a:r>
              <a:rPr lang="nl-NL" dirty="0">
                <a:solidFill>
                  <a:srgbClr val="00549B"/>
                </a:solidFill>
              </a:rPr>
              <a:t>leerlingenstatuut</a:t>
            </a:r>
          </a:p>
          <a:p>
            <a:pPr marL="0" indent="0">
              <a:spcBef>
                <a:spcPct val="0"/>
              </a:spcBef>
              <a:buNone/>
            </a:pPr>
            <a:r>
              <a:rPr lang="nl-NL" dirty="0" smtClean="0">
                <a:solidFill>
                  <a:srgbClr val="FCB24C"/>
                </a:solidFill>
              </a:rPr>
              <a:t>privacy </a:t>
            </a:r>
            <a:r>
              <a:rPr lang="nl-NL" dirty="0">
                <a:solidFill>
                  <a:srgbClr val="FCB24C"/>
                </a:solidFill>
              </a:rPr>
              <a:t>van leerling-gegevens</a:t>
            </a:r>
          </a:p>
          <a:p>
            <a:pPr marL="0" indent="0">
              <a:spcBef>
                <a:spcPct val="0"/>
              </a:spcBef>
              <a:buNone/>
            </a:pPr>
            <a:r>
              <a:rPr lang="nl-NL" dirty="0" smtClean="0">
                <a:solidFill>
                  <a:srgbClr val="E36E9D"/>
                </a:solidFill>
              </a:rPr>
              <a:t>medezeggenschaps-faciliteiten </a:t>
            </a:r>
            <a:r>
              <a:rPr lang="nl-NL" dirty="0">
                <a:solidFill>
                  <a:srgbClr val="E36E9D"/>
                </a:solidFill>
              </a:rPr>
              <a:t>voor de leerling geleding</a:t>
            </a:r>
          </a:p>
          <a:p>
            <a:pPr marL="0" indent="0">
              <a:spcBef>
                <a:spcPct val="0"/>
              </a:spcBef>
              <a:buNone/>
              <a:defRPr/>
            </a:pPr>
            <a:r>
              <a:rPr lang="nl-NL" dirty="0">
                <a:solidFill>
                  <a:srgbClr val="00549B"/>
                </a:solidFill>
              </a:rPr>
              <a:t>Wijzigingen van de werkzaamheden van de school</a:t>
            </a:r>
          </a:p>
          <a:p>
            <a:pPr marL="0" indent="0">
              <a:spcBef>
                <a:spcPct val="0"/>
              </a:spcBef>
              <a:buNone/>
              <a:defRPr/>
            </a:pPr>
            <a:r>
              <a:rPr lang="nl-NL" dirty="0" smtClean="0">
                <a:solidFill>
                  <a:srgbClr val="FCB24C"/>
                </a:solidFill>
              </a:rPr>
              <a:t>Samenwerking of fusie</a:t>
            </a:r>
          </a:p>
          <a:p>
            <a:pPr marL="0" indent="0">
              <a:spcBef>
                <a:spcPct val="0"/>
              </a:spcBef>
              <a:buNone/>
              <a:defRPr/>
            </a:pPr>
            <a:r>
              <a:rPr lang="nl-NL" dirty="0" smtClean="0"/>
              <a:t>Projecten en experimenten</a:t>
            </a:r>
          </a:p>
          <a:p>
            <a:endParaRPr lang="nl-NL" dirty="0"/>
          </a:p>
        </p:txBody>
      </p:sp>
    </p:spTree>
    <p:extLst>
      <p:ext uri="{BB962C8B-B14F-4D97-AF65-F5344CB8AC3E}">
        <p14:creationId xmlns:p14="http://schemas.microsoft.com/office/powerpoint/2010/main" val="1092884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 met de ouders: </a:t>
            </a:r>
            <a:endParaRPr lang="nl-NL" dirty="0"/>
          </a:p>
        </p:txBody>
      </p:sp>
      <p:sp>
        <p:nvSpPr>
          <p:cNvPr id="3" name="Tijdelijke aanduiding voor tekst 2"/>
          <p:cNvSpPr>
            <a:spLocks noGrp="1"/>
          </p:cNvSpPr>
          <p:nvPr>
            <p:ph type="body" sz="quarter" idx="11"/>
          </p:nvPr>
        </p:nvSpPr>
        <p:spPr/>
        <p:txBody>
          <a:bodyPr/>
          <a:lstStyle/>
          <a:p>
            <a:pPr marL="574675" indent="-574675">
              <a:spcBef>
                <a:spcPct val="0"/>
              </a:spcBef>
            </a:pPr>
            <a:r>
              <a:rPr lang="nl-NL" sz="3200" dirty="0"/>
              <a:t>Vaststelling schoolgids</a:t>
            </a:r>
          </a:p>
          <a:p>
            <a:pPr marL="574675" indent="-574675">
              <a:spcBef>
                <a:spcPct val="0"/>
              </a:spcBef>
            </a:pPr>
            <a:r>
              <a:rPr lang="nl-NL" sz="3200" dirty="0"/>
              <a:t>Beleid buitenschoolse activiteiten</a:t>
            </a:r>
          </a:p>
          <a:p>
            <a:pPr marL="574675" indent="-574675">
              <a:spcBef>
                <a:spcPct val="0"/>
              </a:spcBef>
            </a:pPr>
            <a:r>
              <a:rPr lang="nl-NL" sz="3200" dirty="0"/>
              <a:t>Vaststelling van de onderwijstijd</a:t>
            </a:r>
          </a:p>
          <a:p>
            <a:pPr marL="574675" indent="-574675">
              <a:spcBef>
                <a:spcPct val="0"/>
              </a:spcBef>
            </a:pPr>
            <a:r>
              <a:rPr lang="nl-NL" sz="3200" dirty="0"/>
              <a:t>Vaststelling van de ouderbijdrage</a:t>
            </a:r>
          </a:p>
          <a:p>
            <a:endParaRPr lang="nl-NL" dirty="0"/>
          </a:p>
        </p:txBody>
      </p:sp>
    </p:spTree>
    <p:extLst>
      <p:ext uri="{BB962C8B-B14F-4D97-AF65-F5344CB8AC3E}">
        <p14:creationId xmlns:p14="http://schemas.microsoft.com/office/powerpoint/2010/main" val="307761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831907"/>
          </a:xfrm>
        </p:spPr>
        <p:txBody>
          <a:bodyPr>
            <a:normAutofit/>
          </a:bodyPr>
          <a:lstStyle/>
          <a:p>
            <a:r>
              <a:rPr lang="nl-NL" sz="4000" dirty="0" smtClean="0"/>
              <a:t>Medezeggenschapsstatuut</a:t>
            </a:r>
            <a:r>
              <a:rPr lang="nl-NL" dirty="0" smtClean="0"/>
              <a:t>	</a:t>
            </a:r>
            <a:endParaRPr lang="nl-NL" dirty="0"/>
          </a:p>
        </p:txBody>
      </p:sp>
      <p:sp>
        <p:nvSpPr>
          <p:cNvPr id="3" name="Tijdelijke aanduiding voor tekst 2"/>
          <p:cNvSpPr>
            <a:spLocks noGrp="1"/>
          </p:cNvSpPr>
          <p:nvPr>
            <p:ph type="body" sz="quarter" idx="11"/>
          </p:nvPr>
        </p:nvSpPr>
        <p:spPr/>
        <p:txBody>
          <a:bodyPr/>
          <a:lstStyle/>
          <a:p>
            <a:pPr>
              <a:spcBef>
                <a:spcPct val="0"/>
              </a:spcBef>
              <a:defRPr/>
            </a:pPr>
            <a:r>
              <a:rPr lang="nl-NL" dirty="0"/>
              <a:t>Rechten en plichten</a:t>
            </a:r>
          </a:p>
          <a:p>
            <a:pPr>
              <a:spcBef>
                <a:spcPct val="0"/>
              </a:spcBef>
              <a:defRPr/>
            </a:pPr>
            <a:r>
              <a:rPr lang="nl-NL" dirty="0"/>
              <a:t>Welke informatie ontvangt de MR wanneer?</a:t>
            </a:r>
          </a:p>
          <a:p>
            <a:pPr>
              <a:spcBef>
                <a:spcPct val="0"/>
              </a:spcBef>
              <a:defRPr/>
            </a:pPr>
            <a:r>
              <a:rPr lang="nl-NL" dirty="0"/>
              <a:t>Welke voorzieningen zijn er voor de MR?</a:t>
            </a:r>
          </a:p>
          <a:p>
            <a:pPr>
              <a:spcBef>
                <a:spcPct val="0"/>
              </a:spcBef>
              <a:defRPr/>
            </a:pPr>
            <a:r>
              <a:rPr lang="nl-NL" dirty="0">
                <a:solidFill>
                  <a:srgbClr val="F0D94F"/>
                </a:solidFill>
              </a:rPr>
              <a:t>V</a:t>
            </a:r>
            <a:r>
              <a:rPr lang="nl-NL" dirty="0" smtClean="0">
                <a:solidFill>
                  <a:srgbClr val="F0D94F"/>
                </a:solidFill>
              </a:rPr>
              <a:t>oorbeeld: </a:t>
            </a:r>
            <a:r>
              <a:rPr lang="nl-NL" dirty="0">
                <a:solidFill>
                  <a:srgbClr val="F0D94F"/>
                </a:solidFill>
              </a:rPr>
              <a:t>De MR overlegt elke maand met de </a:t>
            </a:r>
            <a:r>
              <a:rPr lang="nl-NL" dirty="0" smtClean="0">
                <a:solidFill>
                  <a:srgbClr val="F0D94F"/>
                </a:solidFill>
              </a:rPr>
              <a:t>LLR.</a:t>
            </a:r>
          </a:p>
          <a:p>
            <a:pPr marL="0" indent="0">
              <a:spcBef>
                <a:spcPct val="0"/>
              </a:spcBef>
              <a:buNone/>
              <a:defRPr/>
            </a:pPr>
            <a:r>
              <a:rPr lang="nl-NL" u="sng" dirty="0" err="1" smtClean="0">
                <a:solidFill>
                  <a:srgbClr val="00549B"/>
                </a:solidFill>
              </a:rPr>
              <a:t>Medezeggeschapsregelement</a:t>
            </a:r>
            <a:r>
              <a:rPr lang="nl-NL" dirty="0" smtClean="0">
                <a:solidFill>
                  <a:srgbClr val="00549B"/>
                </a:solidFill>
              </a:rPr>
              <a:t>:</a:t>
            </a:r>
          </a:p>
          <a:p>
            <a:pPr marL="0" indent="0">
              <a:spcBef>
                <a:spcPct val="0"/>
              </a:spcBef>
              <a:buNone/>
              <a:defRPr/>
            </a:pPr>
            <a:r>
              <a:rPr lang="nl-NL" dirty="0" smtClean="0"/>
              <a:t>Werking </a:t>
            </a:r>
            <a:r>
              <a:rPr lang="nl-NL" dirty="0"/>
              <a:t>van de raad</a:t>
            </a:r>
            <a:r>
              <a:rPr lang="nl-NL" dirty="0" smtClean="0"/>
              <a:t>.</a:t>
            </a:r>
          </a:p>
          <a:p>
            <a:pPr marL="0" indent="0">
              <a:spcBef>
                <a:spcPct val="0"/>
              </a:spcBef>
              <a:buNone/>
              <a:defRPr/>
            </a:pPr>
            <a:r>
              <a:rPr lang="nl-NL" dirty="0" smtClean="0">
                <a:solidFill>
                  <a:srgbClr val="F0D94F"/>
                </a:solidFill>
              </a:rPr>
              <a:t>* Tip: niet zelf alles willen bedenken! Kijk eens </a:t>
            </a:r>
            <a:r>
              <a:rPr lang="nl-NL" dirty="0" smtClean="0">
                <a:solidFill>
                  <a:srgbClr val="F0D94F"/>
                </a:solidFill>
                <a:hlinkClick r:id="rId2"/>
              </a:rPr>
              <a:t>online</a:t>
            </a:r>
            <a:endParaRPr lang="nl-NL" dirty="0"/>
          </a:p>
        </p:txBody>
      </p:sp>
    </p:spTree>
    <p:extLst>
      <p:ext uri="{BB962C8B-B14F-4D97-AF65-F5344CB8AC3E}">
        <p14:creationId xmlns:p14="http://schemas.microsoft.com/office/powerpoint/2010/main" val="905565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872836" y="3602037"/>
            <a:ext cx="7128164" cy="2649133"/>
          </a:xfrm>
        </p:spPr>
        <p:txBody>
          <a:bodyPr>
            <a:normAutofit/>
          </a:bodyPr>
          <a:lstStyle/>
          <a:p>
            <a:pPr marL="342900" indent="-342900">
              <a:buFont typeface="Arial" panose="020B0604020202020204" pitchFamily="34" charset="0"/>
              <a:buChar char="•"/>
            </a:pPr>
            <a:r>
              <a:rPr lang="nl-NL" dirty="0" smtClean="0"/>
              <a:t>Een scholierenbestuur</a:t>
            </a:r>
          </a:p>
          <a:p>
            <a:pPr marL="342900" indent="-342900">
              <a:buFont typeface="Arial" panose="020B0604020202020204" pitchFamily="34" charset="0"/>
              <a:buChar char="•"/>
            </a:pPr>
            <a:r>
              <a:rPr lang="nl-NL" dirty="0" smtClean="0"/>
              <a:t>Een scholierenvereniging</a:t>
            </a:r>
          </a:p>
          <a:p>
            <a:pPr marL="342900" indent="-342900">
              <a:buFont typeface="Arial" panose="020B0604020202020204" pitchFamily="34" charset="0"/>
              <a:buChar char="•"/>
            </a:pPr>
            <a:r>
              <a:rPr lang="nl-NL" dirty="0" smtClean="0"/>
              <a:t>Lobby bij Arie </a:t>
            </a:r>
            <a:r>
              <a:rPr lang="nl-NL" dirty="0" err="1" smtClean="0"/>
              <a:t>Slobby</a:t>
            </a:r>
            <a:endParaRPr lang="nl-NL" dirty="0" smtClean="0"/>
          </a:p>
          <a:p>
            <a:pPr marL="342900" indent="-342900">
              <a:buFont typeface="Arial" panose="020B0604020202020204" pitchFamily="34" charset="0"/>
              <a:buChar char="•"/>
            </a:pPr>
            <a:r>
              <a:rPr lang="nl-NL" dirty="0" smtClean="0"/>
              <a:t>Een klachtenlijn</a:t>
            </a:r>
          </a:p>
          <a:p>
            <a:pPr marL="342900" indent="-342900">
              <a:buFont typeface="Arial" panose="020B0604020202020204" pitchFamily="34" charset="0"/>
              <a:buChar char="•"/>
            </a:pPr>
            <a:r>
              <a:rPr lang="nl-NL" dirty="0" smtClean="0"/>
              <a:t>Activeren en educatie van scholieren</a:t>
            </a:r>
          </a:p>
          <a:p>
            <a:pPr marL="342900" indent="-342900">
              <a:buFont typeface="Arial" panose="020B0604020202020204" pitchFamily="34" charset="0"/>
              <a:buChar char="•"/>
            </a:pPr>
            <a:endParaRPr lang="nl-NL" dirty="0" smtClean="0"/>
          </a:p>
          <a:p>
            <a:pPr marL="342900" indent="-342900">
              <a:buFont typeface="Arial" panose="020B0604020202020204" pitchFamily="34" charset="0"/>
              <a:buChar char="•"/>
            </a:pPr>
            <a:endParaRPr lang="nl-NL" dirty="0"/>
          </a:p>
          <a:p>
            <a:endParaRPr lang="nl-NL" dirty="0"/>
          </a:p>
        </p:txBody>
      </p:sp>
      <p:sp>
        <p:nvSpPr>
          <p:cNvPr id="3" name="Titel 2"/>
          <p:cNvSpPr>
            <a:spLocks noGrp="1"/>
          </p:cNvSpPr>
          <p:nvPr>
            <p:ph type="ctrTitle"/>
          </p:nvPr>
        </p:nvSpPr>
        <p:spPr>
          <a:xfrm>
            <a:off x="2851484" y="920625"/>
            <a:ext cx="3441032" cy="1763485"/>
          </a:xfrm>
        </p:spPr>
        <p:txBody>
          <a:bodyPr/>
          <a:lstStyle/>
          <a:p>
            <a:r>
              <a:rPr lang="nl-NL" dirty="0" smtClean="0"/>
              <a:t>Heel kort over het </a:t>
            </a:r>
            <a:r>
              <a:rPr lang="nl-NL" dirty="0" smtClean="0"/>
              <a:t>LAKS</a:t>
            </a:r>
            <a:endParaRPr lang="nl-NL" dirty="0"/>
          </a:p>
        </p:txBody>
      </p:sp>
    </p:spTree>
    <p:extLst>
      <p:ext uri="{BB962C8B-B14F-4D97-AF65-F5344CB8AC3E}">
        <p14:creationId xmlns:p14="http://schemas.microsoft.com/office/powerpoint/2010/main" val="26177187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3602038"/>
            <a:ext cx="7020098" cy="2092180"/>
          </a:xfrm>
        </p:spPr>
        <p:txBody>
          <a:bodyPr>
            <a:normAutofit fontScale="77500" lnSpcReduction="20000"/>
          </a:bodyPr>
          <a:lstStyle/>
          <a:p>
            <a:r>
              <a:rPr lang="nl-NL" dirty="0" smtClean="0"/>
              <a:t>Art. 27. 2. d</a:t>
            </a:r>
            <a:r>
              <a:rPr lang="nl-NL" dirty="0"/>
              <a:t>. 	de vaststelling of wijziging van het beleid met betrekking tot het beheersbaar houden van de middelen die van de ouders of de leerlingen worden gevraagd voor schoolkosten, met uitzondering van lesmateriaal als bedoeld in artikel 6e, tweede lid, van de Wet op het voortgezet onderwijs, die door het bevoegd gezag noodzakelijk worden bevonden</a:t>
            </a:r>
            <a:r>
              <a:rPr lang="nl-NL" dirty="0" smtClean="0"/>
              <a:t>;</a:t>
            </a:r>
          </a:p>
          <a:p>
            <a:r>
              <a:rPr lang="nl-NL" dirty="0" smtClean="0">
                <a:solidFill>
                  <a:srgbClr val="F0D94F"/>
                </a:solidFill>
              </a:rPr>
              <a:t>*instemmingsrecht van ouders </a:t>
            </a:r>
            <a:r>
              <a:rPr lang="nl-NL" dirty="0" smtClean="0">
                <a:solidFill>
                  <a:srgbClr val="F0D94F"/>
                </a:solidFill>
                <a:sym typeface="Wingdings" panose="05000000000000000000" pitchFamily="2" charset="2"/>
              </a:rPr>
              <a:t>lobby dus! </a:t>
            </a:r>
            <a:endParaRPr lang="nl-NL" dirty="0">
              <a:solidFill>
                <a:srgbClr val="F0D94F"/>
              </a:solidFill>
            </a:endParaRPr>
          </a:p>
          <a:p>
            <a:endParaRPr lang="nl-NL" dirty="0"/>
          </a:p>
        </p:txBody>
      </p:sp>
      <p:sp>
        <p:nvSpPr>
          <p:cNvPr id="3" name="Titel 2"/>
          <p:cNvSpPr>
            <a:spLocks noGrp="1"/>
          </p:cNvSpPr>
          <p:nvPr>
            <p:ph type="ctrTitle"/>
          </p:nvPr>
        </p:nvSpPr>
        <p:spPr>
          <a:xfrm>
            <a:off x="2516787" y="1066558"/>
            <a:ext cx="4272523" cy="1763485"/>
          </a:xfrm>
        </p:spPr>
        <p:txBody>
          <a:bodyPr>
            <a:normAutofit fontScale="90000"/>
          </a:bodyPr>
          <a:lstStyle/>
          <a:p>
            <a:r>
              <a:rPr lang="nl-NL" dirty="0" smtClean="0"/>
              <a:t>Ouderbijdrage:</a:t>
            </a:r>
            <a:br>
              <a:rPr lang="nl-NL" dirty="0" smtClean="0"/>
            </a:br>
            <a:r>
              <a:rPr lang="nl-NL" dirty="0" smtClean="0"/>
              <a:t>Hoeveel geld mag ‘t kosten?</a:t>
            </a:r>
            <a:br>
              <a:rPr lang="nl-NL" dirty="0" smtClean="0"/>
            </a:br>
            <a:r>
              <a:rPr lang="nl-NL" dirty="0" smtClean="0"/>
              <a:t>iP</a:t>
            </a:r>
            <a:r>
              <a:rPr lang="nl-NL" dirty="0" smtClean="0"/>
              <a:t>ad - ja </a:t>
            </a:r>
            <a:r>
              <a:rPr lang="nl-NL" dirty="0" smtClean="0"/>
              <a:t>of nee? </a:t>
            </a:r>
            <a:endParaRPr lang="nl-NL" dirty="0"/>
          </a:p>
        </p:txBody>
      </p:sp>
    </p:spTree>
    <p:extLst>
      <p:ext uri="{BB962C8B-B14F-4D97-AF65-F5344CB8AC3E}">
        <p14:creationId xmlns:p14="http://schemas.microsoft.com/office/powerpoint/2010/main" val="2134003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wil je bereiken? </a:t>
            </a:r>
          </a:p>
          <a:p>
            <a:r>
              <a:rPr lang="nl-NL" dirty="0" smtClean="0"/>
              <a:t>Wat is de rol van de achterban? </a:t>
            </a:r>
          </a:p>
          <a:p>
            <a:endParaRPr lang="nl-NL" dirty="0" smtClean="0"/>
          </a:p>
        </p:txBody>
      </p:sp>
      <p:sp>
        <p:nvSpPr>
          <p:cNvPr id="3" name="Titel 2"/>
          <p:cNvSpPr>
            <a:spLocks noGrp="1"/>
          </p:cNvSpPr>
          <p:nvPr>
            <p:ph type="ctrTitle"/>
          </p:nvPr>
        </p:nvSpPr>
        <p:spPr/>
        <p:txBody>
          <a:bodyPr/>
          <a:lstStyle/>
          <a:p>
            <a:r>
              <a:rPr lang="nl-NL" dirty="0" smtClean="0"/>
              <a:t>Hoe pak je dit aan? </a:t>
            </a:r>
            <a:endParaRPr lang="nl-NL" dirty="0"/>
          </a:p>
        </p:txBody>
      </p:sp>
    </p:spTree>
    <p:extLst>
      <p:ext uri="{BB962C8B-B14F-4D97-AF65-F5344CB8AC3E}">
        <p14:creationId xmlns:p14="http://schemas.microsoft.com/office/powerpoint/2010/main" val="16961137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fontScale="92500"/>
          </a:bodyPr>
          <a:lstStyle/>
          <a:p>
            <a:r>
              <a:rPr lang="nl-NL" dirty="0" smtClean="0"/>
              <a:t>Art. 27 2 g</a:t>
            </a:r>
            <a:r>
              <a:rPr lang="nl-NL" dirty="0"/>
              <a:t>. 	vaststelling of wijziging van het beleid ten aanzien van de uitwisseling van informatie tussen bevoegd gezag en ouders</a:t>
            </a:r>
            <a:r>
              <a:rPr lang="nl-NL" dirty="0" smtClean="0"/>
              <a:t>.</a:t>
            </a:r>
          </a:p>
          <a:p>
            <a:r>
              <a:rPr lang="nl-NL" dirty="0">
                <a:solidFill>
                  <a:srgbClr val="F0D94F"/>
                </a:solidFill>
              </a:rPr>
              <a:t>*instemmingsrecht van ouders </a:t>
            </a:r>
            <a:r>
              <a:rPr lang="nl-NL" dirty="0">
                <a:solidFill>
                  <a:srgbClr val="F0D94F"/>
                </a:solidFill>
                <a:sym typeface="Wingdings" panose="05000000000000000000" pitchFamily="2" charset="2"/>
              </a:rPr>
              <a:t>lobby dus! </a:t>
            </a:r>
            <a:endParaRPr lang="nl-NL" dirty="0">
              <a:solidFill>
                <a:srgbClr val="F0D94F"/>
              </a:solidFill>
            </a:endParaRPr>
          </a:p>
          <a:p>
            <a:endParaRPr lang="nl-NL" dirty="0"/>
          </a:p>
          <a:p>
            <a:endParaRPr lang="nl-NL" dirty="0"/>
          </a:p>
        </p:txBody>
      </p:sp>
      <p:sp>
        <p:nvSpPr>
          <p:cNvPr id="3" name="Titel 2"/>
          <p:cNvSpPr>
            <a:spLocks noGrp="1"/>
          </p:cNvSpPr>
          <p:nvPr>
            <p:ph type="ctrTitle"/>
          </p:nvPr>
        </p:nvSpPr>
        <p:spPr/>
        <p:txBody>
          <a:bodyPr>
            <a:noAutofit/>
          </a:bodyPr>
          <a:lstStyle/>
          <a:p>
            <a:r>
              <a:rPr lang="nl-NL" sz="3200" dirty="0" smtClean="0"/>
              <a:t>Mogen ouders pushmeldingen krijgen van Magister? </a:t>
            </a:r>
            <a:endParaRPr lang="nl-NL" sz="3200" dirty="0"/>
          </a:p>
        </p:txBody>
      </p:sp>
    </p:spTree>
    <p:extLst>
      <p:ext uri="{BB962C8B-B14F-4D97-AF65-F5344CB8AC3E}">
        <p14:creationId xmlns:p14="http://schemas.microsoft.com/office/powerpoint/2010/main" val="15273508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Hoe zorg je voor een goede regeling waar ouders én leerlingen tevreden over zijn? </a:t>
            </a:r>
            <a:endParaRPr lang="nl-NL" dirty="0"/>
          </a:p>
        </p:txBody>
      </p:sp>
      <p:sp>
        <p:nvSpPr>
          <p:cNvPr id="3" name="Titel 2"/>
          <p:cNvSpPr>
            <a:spLocks noGrp="1"/>
          </p:cNvSpPr>
          <p:nvPr>
            <p:ph type="ctrTitle"/>
          </p:nvPr>
        </p:nvSpPr>
        <p:spPr>
          <a:xfrm>
            <a:off x="2851484" y="1123824"/>
            <a:ext cx="3441032" cy="1763485"/>
          </a:xfrm>
        </p:spPr>
        <p:txBody>
          <a:bodyPr>
            <a:normAutofit fontScale="90000"/>
          </a:bodyPr>
          <a:lstStyle/>
          <a:p>
            <a:r>
              <a:rPr lang="nl-NL" dirty="0" smtClean="0"/>
              <a:t>Wat vinden de </a:t>
            </a:r>
            <a:r>
              <a:rPr lang="nl-NL" dirty="0" smtClean="0"/>
              <a:t>scholieren? </a:t>
            </a:r>
            <a:r>
              <a:rPr lang="nl-NL" dirty="0" smtClean="0"/>
              <a:t>	</a:t>
            </a:r>
            <a:endParaRPr lang="nl-NL" dirty="0"/>
          </a:p>
        </p:txBody>
      </p:sp>
    </p:spTree>
    <p:extLst>
      <p:ext uri="{BB962C8B-B14F-4D97-AF65-F5344CB8AC3E}">
        <p14:creationId xmlns:p14="http://schemas.microsoft.com/office/powerpoint/2010/main" val="27637963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368778" y="3511520"/>
            <a:ext cx="6858000" cy="4278427"/>
          </a:xfrm>
        </p:spPr>
        <p:txBody>
          <a:bodyPr>
            <a:normAutofit/>
          </a:bodyPr>
          <a:lstStyle/>
          <a:p>
            <a:r>
              <a:rPr lang="nl-NL" sz="1800" dirty="0" smtClean="0">
                <a:solidFill>
                  <a:srgbClr val="00549B"/>
                </a:solidFill>
              </a:rPr>
              <a:t>Vaststelling </a:t>
            </a:r>
            <a:r>
              <a:rPr lang="nl-NL" sz="1800" dirty="0">
                <a:solidFill>
                  <a:srgbClr val="00549B"/>
                </a:solidFill>
              </a:rPr>
              <a:t>of wijziging van het </a:t>
            </a:r>
            <a:r>
              <a:rPr lang="nl-NL" sz="1800" dirty="0" smtClean="0">
                <a:solidFill>
                  <a:srgbClr val="00549B"/>
                </a:solidFill>
              </a:rPr>
              <a:t>leerlingenstatuut. Oftewel alle regels voor leerlingen op school:</a:t>
            </a:r>
          </a:p>
          <a:p>
            <a:pPr algn="l"/>
            <a:r>
              <a:rPr lang="nl-NL" sz="1800" dirty="0" smtClean="0"/>
              <a:t>Te laat komen				Magister</a:t>
            </a:r>
          </a:p>
          <a:p>
            <a:pPr algn="l"/>
            <a:r>
              <a:rPr lang="nl-NL" sz="1800" dirty="0" smtClean="0"/>
              <a:t>Huiswerk				Kantine</a:t>
            </a:r>
          </a:p>
          <a:p>
            <a:pPr algn="l"/>
            <a:r>
              <a:rPr lang="nl-NL" sz="1800" dirty="0" smtClean="0"/>
              <a:t>Toetsen					Pest-protocol</a:t>
            </a:r>
          </a:p>
          <a:p>
            <a:pPr algn="l"/>
            <a:r>
              <a:rPr lang="nl-NL" sz="1800" dirty="0" smtClean="0"/>
              <a:t>Nakijken				Schoolkrant – site</a:t>
            </a:r>
          </a:p>
          <a:p>
            <a:pPr algn="l"/>
            <a:r>
              <a:rPr lang="nl-NL" sz="1800" dirty="0" smtClean="0"/>
              <a:t>Strafwerk				</a:t>
            </a:r>
            <a:r>
              <a:rPr lang="nl-NL" sz="1800" dirty="0" err="1" smtClean="0"/>
              <a:t>Social</a:t>
            </a:r>
            <a:r>
              <a:rPr lang="nl-NL" sz="1800" dirty="0" smtClean="0"/>
              <a:t> Media	</a:t>
            </a:r>
          </a:p>
          <a:p>
            <a:pPr algn="l"/>
            <a:r>
              <a:rPr lang="nl-NL" sz="1800" dirty="0" smtClean="0"/>
              <a:t>Klachten			</a:t>
            </a:r>
            <a:r>
              <a:rPr lang="nl-NL" sz="1400" dirty="0" smtClean="0"/>
              <a:t>Gender-Straight Alliance</a:t>
            </a:r>
            <a:endParaRPr lang="nl-NL" sz="1600" dirty="0" smtClean="0"/>
          </a:p>
          <a:p>
            <a:pPr algn="l"/>
            <a:r>
              <a:rPr lang="nl-NL" sz="1800" dirty="0" smtClean="0"/>
              <a:t>Privacy					</a:t>
            </a:r>
            <a:r>
              <a:rPr lang="nl-NL" sz="1800" dirty="0" err="1" smtClean="0"/>
              <a:t>Enzovoortsss</a:t>
            </a:r>
            <a:endParaRPr lang="nl-NL" sz="1800" dirty="0" smtClean="0"/>
          </a:p>
          <a:p>
            <a:endParaRPr lang="nl-NL" sz="1800" dirty="0" smtClean="0"/>
          </a:p>
          <a:p>
            <a:endParaRPr lang="nl-NL" sz="1800" dirty="0"/>
          </a:p>
        </p:txBody>
      </p:sp>
      <p:sp>
        <p:nvSpPr>
          <p:cNvPr id="3" name="Titel 2"/>
          <p:cNvSpPr>
            <a:spLocks noGrp="1"/>
          </p:cNvSpPr>
          <p:nvPr>
            <p:ph type="ctrTitle"/>
          </p:nvPr>
        </p:nvSpPr>
        <p:spPr/>
        <p:txBody>
          <a:bodyPr/>
          <a:lstStyle/>
          <a:p>
            <a:r>
              <a:rPr lang="nl-NL" dirty="0" smtClean="0"/>
              <a:t>Strafregels? </a:t>
            </a:r>
            <a:br>
              <a:rPr lang="nl-NL" dirty="0" smtClean="0"/>
            </a:br>
            <a:endParaRPr lang="nl-NL" dirty="0"/>
          </a:p>
        </p:txBody>
      </p:sp>
    </p:spTree>
    <p:extLst>
      <p:ext uri="{BB962C8B-B14F-4D97-AF65-F5344CB8AC3E}">
        <p14:creationId xmlns:p14="http://schemas.microsoft.com/office/powerpoint/2010/main" val="34001387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wil je veranderen? </a:t>
            </a:r>
          </a:p>
          <a:p>
            <a:r>
              <a:rPr lang="nl-NL" dirty="0" smtClean="0"/>
              <a:t>Voor- en tegenargumenten?  </a:t>
            </a:r>
            <a:endParaRPr lang="nl-NL" dirty="0"/>
          </a:p>
        </p:txBody>
      </p:sp>
      <p:sp>
        <p:nvSpPr>
          <p:cNvPr id="3" name="Titel 2"/>
          <p:cNvSpPr>
            <a:spLocks noGrp="1"/>
          </p:cNvSpPr>
          <p:nvPr>
            <p:ph type="ctrTitle"/>
          </p:nvPr>
        </p:nvSpPr>
        <p:spPr>
          <a:xfrm>
            <a:off x="2776669" y="1030948"/>
            <a:ext cx="3441032" cy="1763485"/>
          </a:xfrm>
        </p:spPr>
        <p:txBody>
          <a:bodyPr>
            <a:normAutofit fontScale="90000"/>
          </a:bodyPr>
          <a:lstStyle/>
          <a:p>
            <a:r>
              <a:rPr lang="nl-NL" dirty="0" smtClean="0"/>
              <a:t>Welke is belangrijk op jouw school? 	</a:t>
            </a:r>
            <a:endParaRPr lang="nl-NL" dirty="0"/>
          </a:p>
        </p:txBody>
      </p:sp>
    </p:spTree>
    <p:extLst>
      <p:ext uri="{BB962C8B-B14F-4D97-AF65-F5344CB8AC3E}">
        <p14:creationId xmlns:p14="http://schemas.microsoft.com/office/powerpoint/2010/main" val="41846406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Concrete TIPS en TO </a:t>
            </a:r>
            <a:r>
              <a:rPr lang="nl-NL" dirty="0" err="1" smtClean="0"/>
              <a:t>DO’s</a:t>
            </a:r>
            <a:endParaRPr lang="nl-NL" dirty="0"/>
          </a:p>
        </p:txBody>
      </p:sp>
      <p:sp>
        <p:nvSpPr>
          <p:cNvPr id="3" name="Tijdelijke aanduiding voor tekst 2"/>
          <p:cNvSpPr>
            <a:spLocks noGrp="1"/>
          </p:cNvSpPr>
          <p:nvPr>
            <p:ph type="body" sz="quarter" idx="11"/>
          </p:nvPr>
        </p:nvSpPr>
        <p:spPr>
          <a:xfrm>
            <a:off x="628650" y="1546168"/>
            <a:ext cx="7886700" cy="4445058"/>
          </a:xfrm>
        </p:spPr>
        <p:txBody>
          <a:bodyPr>
            <a:normAutofit/>
          </a:bodyPr>
          <a:lstStyle/>
          <a:p>
            <a:pPr marL="574675" indent="-574675">
              <a:spcBef>
                <a:spcPct val="0"/>
              </a:spcBef>
            </a:pPr>
            <a:r>
              <a:rPr lang="nl-NL" dirty="0"/>
              <a:t>Vraag in de MR </a:t>
            </a:r>
            <a:r>
              <a:rPr lang="nl-NL" dirty="0" smtClean="0"/>
              <a:t>om </a:t>
            </a:r>
            <a:r>
              <a:rPr lang="nl-NL" dirty="0"/>
              <a:t>duidelijk </a:t>
            </a:r>
            <a:r>
              <a:rPr lang="nl-NL" dirty="0" smtClean="0">
                <a:solidFill>
                  <a:srgbClr val="00549B"/>
                </a:solidFill>
              </a:rPr>
              <a:t>taalgebruik</a:t>
            </a:r>
            <a:r>
              <a:rPr lang="nl-NL" dirty="0" smtClean="0"/>
              <a:t>. </a:t>
            </a:r>
            <a:r>
              <a:rPr lang="nl-NL" dirty="0"/>
              <a:t>Of een </a:t>
            </a:r>
            <a:r>
              <a:rPr lang="nl-NL" dirty="0" smtClean="0"/>
              <a:t>oplegger (samenvatting</a:t>
            </a:r>
            <a:r>
              <a:rPr lang="nl-NL" dirty="0"/>
              <a:t>) van een stuk</a:t>
            </a:r>
            <a:r>
              <a:rPr lang="nl-NL" dirty="0" smtClean="0"/>
              <a:t>. Maak hier afspraken over. Wat heb je nodig om de stukken te begrijpen? </a:t>
            </a:r>
          </a:p>
          <a:p>
            <a:pPr marL="574675" indent="-574675">
              <a:spcBef>
                <a:spcPct val="0"/>
              </a:spcBef>
            </a:pPr>
            <a:r>
              <a:rPr lang="nl-NL" dirty="0" smtClean="0"/>
              <a:t>Wees</a:t>
            </a:r>
            <a:r>
              <a:rPr lang="nl-NL" dirty="0" smtClean="0"/>
              <a:t> </a:t>
            </a:r>
            <a:r>
              <a:rPr lang="nl-NL" dirty="0" smtClean="0"/>
              <a:t>niet bang om tijdens vergaderingen om meer </a:t>
            </a:r>
            <a:r>
              <a:rPr lang="nl-NL" dirty="0" smtClean="0">
                <a:solidFill>
                  <a:srgbClr val="00549B"/>
                </a:solidFill>
              </a:rPr>
              <a:t>uitleg</a:t>
            </a:r>
            <a:r>
              <a:rPr lang="nl-NL" dirty="0" smtClean="0"/>
              <a:t> te vragen</a:t>
            </a:r>
          </a:p>
          <a:p>
            <a:pPr marL="574675" indent="-574675">
              <a:spcBef>
                <a:spcPct val="0"/>
              </a:spcBef>
            </a:pPr>
            <a:r>
              <a:rPr lang="nl-NL" dirty="0" smtClean="0"/>
              <a:t>Stem NIET in met dingen die je niet </a:t>
            </a:r>
            <a:r>
              <a:rPr lang="nl-NL" dirty="0" smtClean="0">
                <a:solidFill>
                  <a:srgbClr val="00549B"/>
                </a:solidFill>
              </a:rPr>
              <a:t>begrijpt</a:t>
            </a:r>
            <a:r>
              <a:rPr lang="nl-NL" dirty="0" smtClean="0"/>
              <a:t>. </a:t>
            </a:r>
          </a:p>
        </p:txBody>
      </p:sp>
    </p:spTree>
    <p:extLst>
      <p:ext uri="{BB962C8B-B14F-4D97-AF65-F5344CB8AC3E}">
        <p14:creationId xmlns:p14="http://schemas.microsoft.com/office/powerpoint/2010/main" val="13328709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Concrete TIPS en TO </a:t>
            </a:r>
            <a:r>
              <a:rPr lang="nl-NL" dirty="0" err="1" smtClean="0"/>
              <a:t>DO’s</a:t>
            </a:r>
            <a:endParaRPr lang="nl-NL" dirty="0"/>
          </a:p>
        </p:txBody>
      </p:sp>
      <p:sp>
        <p:nvSpPr>
          <p:cNvPr id="3" name="Tijdelijke aanduiding voor tekst 2"/>
          <p:cNvSpPr>
            <a:spLocks noGrp="1"/>
          </p:cNvSpPr>
          <p:nvPr>
            <p:ph type="body" sz="quarter" idx="11"/>
          </p:nvPr>
        </p:nvSpPr>
        <p:spPr>
          <a:xfrm>
            <a:off x="628650" y="1546168"/>
            <a:ext cx="7886700" cy="4445058"/>
          </a:xfrm>
        </p:spPr>
        <p:txBody>
          <a:bodyPr>
            <a:normAutofit fontScale="92500"/>
          </a:bodyPr>
          <a:lstStyle/>
          <a:p>
            <a:pPr marL="574675" indent="-574675">
              <a:spcBef>
                <a:spcPct val="0"/>
              </a:spcBef>
            </a:pPr>
            <a:r>
              <a:rPr lang="nl-NL" dirty="0">
                <a:solidFill>
                  <a:srgbClr val="E36E9D"/>
                </a:solidFill>
              </a:rPr>
              <a:t>Zorg dat er ook onderwerpen worden besproken die </a:t>
            </a:r>
            <a:r>
              <a:rPr lang="nl-NL" dirty="0">
                <a:solidFill>
                  <a:srgbClr val="00549B"/>
                </a:solidFill>
              </a:rPr>
              <a:t>voor leerlingen belangrijk </a:t>
            </a:r>
            <a:r>
              <a:rPr lang="nl-NL" dirty="0">
                <a:solidFill>
                  <a:srgbClr val="E36E9D"/>
                </a:solidFill>
              </a:rPr>
              <a:t>zijn. Die moet je dan wel zelf op de agenda zetten. Dat betekent een goede voorbereiding!  </a:t>
            </a:r>
            <a:endParaRPr lang="nl-NL" dirty="0" smtClean="0">
              <a:solidFill>
                <a:srgbClr val="E36E9D"/>
              </a:solidFill>
            </a:endParaRPr>
          </a:p>
          <a:p>
            <a:pPr marL="574675" indent="-574675">
              <a:spcBef>
                <a:spcPct val="0"/>
              </a:spcBef>
            </a:pPr>
            <a:r>
              <a:rPr lang="nl-NL" dirty="0" smtClean="0">
                <a:solidFill>
                  <a:srgbClr val="E36E9D"/>
                </a:solidFill>
              </a:rPr>
              <a:t>Overleg met de leerlingenraad welke </a:t>
            </a:r>
            <a:r>
              <a:rPr lang="nl-NL" dirty="0" smtClean="0">
                <a:solidFill>
                  <a:srgbClr val="00549B"/>
                </a:solidFill>
              </a:rPr>
              <a:t>problemen</a:t>
            </a:r>
            <a:r>
              <a:rPr lang="nl-NL" dirty="0" smtClean="0">
                <a:solidFill>
                  <a:srgbClr val="E36E9D"/>
                </a:solidFill>
              </a:rPr>
              <a:t> er zijn en welke </a:t>
            </a:r>
            <a:r>
              <a:rPr lang="nl-NL" dirty="0" smtClean="0">
                <a:solidFill>
                  <a:srgbClr val="00549B"/>
                </a:solidFill>
              </a:rPr>
              <a:t>oplossingen</a:t>
            </a:r>
            <a:r>
              <a:rPr lang="nl-NL" dirty="0" smtClean="0">
                <a:solidFill>
                  <a:srgbClr val="E36E9D"/>
                </a:solidFill>
              </a:rPr>
              <a:t> / verbeteringen er op school mogelijk zijn. </a:t>
            </a:r>
          </a:p>
          <a:p>
            <a:pPr marL="574675" indent="-574675">
              <a:spcBef>
                <a:spcPct val="0"/>
              </a:spcBef>
            </a:pPr>
            <a:r>
              <a:rPr lang="nl-NL" dirty="0" smtClean="0">
                <a:solidFill>
                  <a:srgbClr val="E36E9D"/>
                </a:solidFill>
              </a:rPr>
              <a:t>Zet een </a:t>
            </a:r>
            <a:r>
              <a:rPr lang="nl-NL" dirty="0" smtClean="0">
                <a:solidFill>
                  <a:srgbClr val="00549B"/>
                </a:solidFill>
              </a:rPr>
              <a:t>enquête</a:t>
            </a:r>
            <a:r>
              <a:rPr lang="nl-NL" dirty="0" smtClean="0">
                <a:solidFill>
                  <a:srgbClr val="E36E9D"/>
                </a:solidFill>
              </a:rPr>
              <a:t> </a:t>
            </a:r>
            <a:r>
              <a:rPr lang="nl-NL" dirty="0" smtClean="0">
                <a:solidFill>
                  <a:srgbClr val="E36E9D"/>
                </a:solidFill>
              </a:rPr>
              <a:t>uit.</a:t>
            </a:r>
            <a:endParaRPr lang="nl-NL" dirty="0" smtClean="0">
              <a:solidFill>
                <a:srgbClr val="E36E9D"/>
              </a:solidFill>
            </a:endParaRPr>
          </a:p>
          <a:p>
            <a:pPr marL="574675" indent="-574675">
              <a:spcBef>
                <a:spcPct val="0"/>
              </a:spcBef>
            </a:pPr>
            <a:r>
              <a:rPr lang="nl-NL" dirty="0" smtClean="0">
                <a:solidFill>
                  <a:srgbClr val="E36E9D"/>
                </a:solidFill>
              </a:rPr>
              <a:t>Maak een goed plan: verzamel voor- en tegenargumenten en bedenk concreet </a:t>
            </a:r>
            <a:r>
              <a:rPr lang="nl-NL" dirty="0" smtClean="0">
                <a:solidFill>
                  <a:srgbClr val="00549B"/>
                </a:solidFill>
              </a:rPr>
              <a:t>wat je plan betekent </a:t>
            </a:r>
            <a:r>
              <a:rPr lang="nl-NL" dirty="0" smtClean="0">
                <a:solidFill>
                  <a:srgbClr val="E36E9D"/>
                </a:solidFill>
              </a:rPr>
              <a:t>voor de school</a:t>
            </a:r>
          </a:p>
        </p:txBody>
      </p:sp>
    </p:spTree>
    <p:extLst>
      <p:ext uri="{BB962C8B-B14F-4D97-AF65-F5344CB8AC3E}">
        <p14:creationId xmlns:p14="http://schemas.microsoft.com/office/powerpoint/2010/main" val="12849007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Concrete TIPS en TO </a:t>
            </a:r>
            <a:r>
              <a:rPr lang="nl-NL" dirty="0" err="1"/>
              <a:t>DO’s</a:t>
            </a:r>
            <a:endParaRPr lang="nl-NL" dirty="0"/>
          </a:p>
        </p:txBody>
      </p:sp>
      <p:sp>
        <p:nvSpPr>
          <p:cNvPr id="3" name="Tijdelijke aanduiding voor tekst 2"/>
          <p:cNvSpPr>
            <a:spLocks noGrp="1"/>
          </p:cNvSpPr>
          <p:nvPr>
            <p:ph type="body" sz="quarter" idx="11"/>
          </p:nvPr>
        </p:nvSpPr>
        <p:spPr/>
        <p:txBody>
          <a:bodyPr/>
          <a:lstStyle/>
          <a:p>
            <a:r>
              <a:rPr lang="nl-NL" dirty="0"/>
              <a:t>Regel een </a:t>
            </a:r>
            <a:r>
              <a:rPr lang="nl-NL" dirty="0">
                <a:solidFill>
                  <a:srgbClr val="00549B"/>
                </a:solidFill>
              </a:rPr>
              <a:t>begeleider</a:t>
            </a:r>
            <a:r>
              <a:rPr lang="nl-NL" dirty="0"/>
              <a:t>: bijvoorbeeld de docent </a:t>
            </a:r>
            <a:r>
              <a:rPr lang="nl-NL" dirty="0" smtClean="0"/>
              <a:t>M&amp;O of maatschappijleer die veel over organisaties weet en waar je goed mee overweg kan. </a:t>
            </a:r>
            <a:r>
              <a:rPr lang="nl-NL" dirty="0"/>
              <a:t>De schoolleider moet </a:t>
            </a:r>
            <a:r>
              <a:rPr lang="nl-NL" dirty="0" smtClean="0"/>
              <a:t>de </a:t>
            </a:r>
            <a:r>
              <a:rPr lang="nl-NL" dirty="0">
                <a:solidFill>
                  <a:srgbClr val="00549B"/>
                </a:solidFill>
              </a:rPr>
              <a:t>taakstelling</a:t>
            </a:r>
            <a:r>
              <a:rPr lang="nl-NL" dirty="0"/>
              <a:t> </a:t>
            </a:r>
            <a:r>
              <a:rPr lang="nl-NL" dirty="0" smtClean="0"/>
              <a:t>van deze docent aanpassen</a:t>
            </a:r>
            <a:r>
              <a:rPr lang="nl-NL" dirty="0"/>
              <a:t>. Goede </a:t>
            </a:r>
            <a:r>
              <a:rPr lang="nl-NL" dirty="0"/>
              <a:t>m</a:t>
            </a:r>
            <a:r>
              <a:rPr lang="nl-NL" dirty="0" smtClean="0"/>
              <a:t>edezeggenschap </a:t>
            </a:r>
            <a:r>
              <a:rPr lang="nl-NL" dirty="0"/>
              <a:t>kost nu eenmaal centen (of </a:t>
            </a:r>
            <a:r>
              <a:rPr lang="nl-NL" dirty="0" smtClean="0">
                <a:solidFill>
                  <a:srgbClr val="00549B"/>
                </a:solidFill>
              </a:rPr>
              <a:t>fte</a:t>
            </a:r>
            <a:r>
              <a:rPr lang="nl-NL" dirty="0" smtClean="0"/>
              <a:t>)!</a:t>
            </a:r>
            <a:endParaRPr lang="nl-NL" dirty="0" smtClean="0"/>
          </a:p>
          <a:p>
            <a:r>
              <a:rPr lang="nl-NL" dirty="0" smtClean="0"/>
              <a:t>Vraag </a:t>
            </a:r>
            <a:r>
              <a:rPr lang="nl-NL" dirty="0" smtClean="0">
                <a:solidFill>
                  <a:srgbClr val="00549B"/>
                </a:solidFill>
              </a:rPr>
              <a:t>vrijstelling</a:t>
            </a:r>
            <a:r>
              <a:rPr lang="nl-NL" dirty="0" smtClean="0"/>
              <a:t> voor maatschappijleer of M&amp;O. Gebruik die lestijd voor verdieping in Medezeggenschap</a:t>
            </a:r>
            <a:endParaRPr lang="nl-NL" dirty="0"/>
          </a:p>
          <a:p>
            <a:endParaRPr lang="nl-NL" dirty="0"/>
          </a:p>
        </p:txBody>
      </p:sp>
    </p:spTree>
    <p:extLst>
      <p:ext uri="{BB962C8B-B14F-4D97-AF65-F5344CB8AC3E}">
        <p14:creationId xmlns:p14="http://schemas.microsoft.com/office/powerpoint/2010/main" val="34477543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Concrete TIPS en TO </a:t>
            </a:r>
            <a:r>
              <a:rPr lang="nl-NL" dirty="0" err="1"/>
              <a:t>DO’s</a:t>
            </a:r>
            <a:endParaRPr lang="nl-NL" dirty="0"/>
          </a:p>
        </p:txBody>
      </p:sp>
      <p:sp>
        <p:nvSpPr>
          <p:cNvPr id="3" name="Tijdelijke aanduiding voor tekst 2"/>
          <p:cNvSpPr>
            <a:spLocks noGrp="1"/>
          </p:cNvSpPr>
          <p:nvPr>
            <p:ph type="body" sz="quarter" idx="11"/>
          </p:nvPr>
        </p:nvSpPr>
        <p:spPr/>
        <p:txBody>
          <a:bodyPr/>
          <a:lstStyle/>
          <a:p>
            <a:r>
              <a:rPr lang="nl-NL" dirty="0" smtClean="0">
                <a:solidFill>
                  <a:srgbClr val="FCB24C"/>
                </a:solidFill>
              </a:rPr>
              <a:t>Zoek </a:t>
            </a:r>
            <a:r>
              <a:rPr lang="nl-NL" dirty="0" smtClean="0">
                <a:solidFill>
                  <a:srgbClr val="00549B"/>
                </a:solidFill>
              </a:rPr>
              <a:t>hulp</a:t>
            </a:r>
            <a:r>
              <a:rPr lang="nl-NL" dirty="0" smtClean="0">
                <a:solidFill>
                  <a:srgbClr val="FCB24C"/>
                </a:solidFill>
              </a:rPr>
              <a:t>: ouders, leerlingenraad, andere MR-leden, het internet</a:t>
            </a:r>
          </a:p>
          <a:p>
            <a:r>
              <a:rPr lang="nl-NL" dirty="0" smtClean="0">
                <a:solidFill>
                  <a:srgbClr val="00549B"/>
                </a:solidFill>
              </a:rPr>
              <a:t>LAKS</a:t>
            </a:r>
            <a:r>
              <a:rPr lang="nl-NL" dirty="0" smtClean="0">
                <a:solidFill>
                  <a:srgbClr val="FCB24C"/>
                </a:solidFill>
              </a:rPr>
              <a:t> klachtenlijn (bellen of mailen)</a:t>
            </a:r>
          </a:p>
          <a:p>
            <a:r>
              <a:rPr lang="nl-NL" dirty="0" smtClean="0">
                <a:solidFill>
                  <a:srgbClr val="FCB24C"/>
                </a:solidFill>
              </a:rPr>
              <a:t>Infowms.nl</a:t>
            </a:r>
          </a:p>
          <a:p>
            <a:r>
              <a:rPr lang="nl-NL" dirty="0" smtClean="0">
                <a:solidFill>
                  <a:srgbClr val="FCB24C"/>
                </a:solidFill>
              </a:rPr>
              <a:t>Onderwijsgeschillen.nl </a:t>
            </a:r>
          </a:p>
          <a:p>
            <a:endParaRPr lang="nl-NL" dirty="0">
              <a:solidFill>
                <a:srgbClr val="FCB24C"/>
              </a:solidFill>
            </a:endParaRPr>
          </a:p>
        </p:txBody>
      </p:sp>
    </p:spTree>
    <p:extLst>
      <p:ext uri="{BB962C8B-B14F-4D97-AF65-F5344CB8AC3E}">
        <p14:creationId xmlns:p14="http://schemas.microsoft.com/office/powerpoint/2010/main" val="1296645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13634" y="1379501"/>
            <a:ext cx="3916731" cy="624811"/>
          </a:xfrm>
        </p:spPr>
        <p:txBody>
          <a:bodyPr>
            <a:normAutofit fontScale="90000"/>
          </a:bodyPr>
          <a:lstStyle/>
          <a:p>
            <a:r>
              <a:rPr lang="nl-NL" sz="3200" dirty="0">
                <a:latin typeface="Gotham Bold" pitchFamily="50" charset="0"/>
              </a:rPr>
              <a:t>M</a:t>
            </a:r>
            <a:r>
              <a:rPr lang="nl-NL" sz="3200" dirty="0" smtClean="0">
                <a:latin typeface="Gotham Bold" pitchFamily="50" charset="0"/>
              </a:rPr>
              <a:t>edezeggenschap</a:t>
            </a:r>
            <a:endParaRPr lang="nl-NL" sz="3200" dirty="0">
              <a:latin typeface="Gotham Bold" pitchFamily="50" charset="0"/>
            </a:endParaRPr>
          </a:p>
        </p:txBody>
      </p:sp>
      <p:sp>
        <p:nvSpPr>
          <p:cNvPr id="3" name="Ondertitel 2"/>
          <p:cNvSpPr>
            <a:spLocks noGrp="1"/>
          </p:cNvSpPr>
          <p:nvPr>
            <p:ph type="subTitle" idx="1"/>
          </p:nvPr>
        </p:nvSpPr>
        <p:spPr/>
        <p:txBody>
          <a:bodyPr/>
          <a:lstStyle/>
          <a:p>
            <a:r>
              <a:rPr lang="nl-NL" dirty="0" smtClean="0"/>
              <a:t>Waarom is medezeggenschap belangrijk? </a:t>
            </a:r>
            <a:endParaRPr lang="nl-NL" dirty="0"/>
          </a:p>
        </p:txBody>
      </p:sp>
    </p:spTree>
    <p:extLst>
      <p:ext uri="{BB962C8B-B14F-4D97-AF65-F5344CB8AC3E}">
        <p14:creationId xmlns:p14="http://schemas.microsoft.com/office/powerpoint/2010/main" val="22748219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Concrete TIPS en TO </a:t>
            </a:r>
            <a:r>
              <a:rPr lang="nl-NL" dirty="0" err="1" smtClean="0"/>
              <a:t>DO’s</a:t>
            </a:r>
            <a:endParaRPr lang="nl-NL" dirty="0"/>
          </a:p>
        </p:txBody>
      </p:sp>
      <p:sp>
        <p:nvSpPr>
          <p:cNvPr id="3" name="Tijdelijke aanduiding voor tekst 2"/>
          <p:cNvSpPr>
            <a:spLocks noGrp="1"/>
          </p:cNvSpPr>
          <p:nvPr>
            <p:ph type="body" sz="quarter" idx="11"/>
          </p:nvPr>
        </p:nvSpPr>
        <p:spPr>
          <a:xfrm>
            <a:off x="628650" y="1546168"/>
            <a:ext cx="7886700" cy="4445058"/>
          </a:xfrm>
        </p:spPr>
        <p:txBody>
          <a:bodyPr>
            <a:normAutofit/>
          </a:bodyPr>
          <a:lstStyle/>
          <a:p>
            <a:pPr marL="574675" indent="-574675">
              <a:spcBef>
                <a:spcPct val="0"/>
              </a:spcBef>
            </a:pPr>
            <a:r>
              <a:rPr lang="nl-NL" dirty="0" smtClean="0"/>
              <a:t>Gratis </a:t>
            </a:r>
            <a:r>
              <a:rPr lang="nl-NL" dirty="0" err="1" smtClean="0"/>
              <a:t>Quickstarts</a:t>
            </a:r>
            <a:r>
              <a:rPr lang="nl-NL" dirty="0"/>
              <a:t> </a:t>
            </a:r>
            <a:r>
              <a:rPr lang="nl-NL" dirty="0" smtClean="0"/>
              <a:t>via infowms.nl Ga aan de gang met MR én bevoegd gezag. </a:t>
            </a:r>
            <a:endParaRPr lang="nl-NL" dirty="0">
              <a:solidFill>
                <a:srgbClr val="E36E9D"/>
              </a:solidFill>
            </a:endParaRPr>
          </a:p>
          <a:p>
            <a:pPr marL="574675" indent="-574675">
              <a:spcBef>
                <a:spcPct val="0"/>
              </a:spcBef>
            </a:pPr>
            <a:r>
              <a:rPr lang="nl-NL" dirty="0">
                <a:solidFill>
                  <a:srgbClr val="FCB24C"/>
                </a:solidFill>
              </a:rPr>
              <a:t>Het LAKS biedt tweedaagse trainingen voor leerlingen in de </a:t>
            </a:r>
            <a:r>
              <a:rPr lang="nl-NL" dirty="0" smtClean="0">
                <a:solidFill>
                  <a:srgbClr val="FCB24C"/>
                </a:solidFill>
              </a:rPr>
              <a:t>MR en leerlingenraad. </a:t>
            </a:r>
          </a:p>
          <a:p>
            <a:pPr marL="574675" indent="-574675">
              <a:spcBef>
                <a:spcPct val="0"/>
              </a:spcBef>
            </a:pPr>
            <a:r>
              <a:rPr lang="nl-NL" dirty="0" smtClean="0">
                <a:solidFill>
                  <a:srgbClr val="00549B"/>
                </a:solidFill>
              </a:rPr>
              <a:t>Zie ons MR-handboek voor meer informatie; als pdf en op papier. </a:t>
            </a:r>
            <a:endParaRPr lang="nl-NL" dirty="0">
              <a:solidFill>
                <a:srgbClr val="00549B"/>
              </a:solidFill>
            </a:endParaRPr>
          </a:p>
        </p:txBody>
      </p:sp>
    </p:spTree>
    <p:extLst>
      <p:ext uri="{BB962C8B-B14F-4D97-AF65-F5344CB8AC3E}">
        <p14:creationId xmlns:p14="http://schemas.microsoft.com/office/powerpoint/2010/main" val="40615533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is het?</a:t>
            </a:r>
          </a:p>
          <a:p>
            <a:r>
              <a:rPr lang="nl-NL" dirty="0" smtClean="0"/>
              <a:t>Hoe werkt het?</a:t>
            </a:r>
          </a:p>
          <a:p>
            <a:r>
              <a:rPr lang="nl-NL" dirty="0" smtClean="0"/>
              <a:t>Kunnen wij dat wel?!</a:t>
            </a:r>
            <a:endParaRPr lang="nl-NL" dirty="0"/>
          </a:p>
        </p:txBody>
      </p:sp>
      <p:sp>
        <p:nvSpPr>
          <p:cNvPr id="3" name="Titel 2"/>
          <p:cNvSpPr>
            <a:spLocks noGrp="1"/>
          </p:cNvSpPr>
          <p:nvPr>
            <p:ph type="ctrTitle"/>
          </p:nvPr>
        </p:nvSpPr>
        <p:spPr>
          <a:xfrm>
            <a:off x="2851484" y="535465"/>
            <a:ext cx="3441032" cy="1763485"/>
          </a:xfrm>
        </p:spPr>
        <p:txBody>
          <a:bodyPr/>
          <a:lstStyle/>
          <a:p>
            <a:r>
              <a:rPr lang="nl-NL" dirty="0" smtClean="0"/>
              <a:t>Actie voeren</a:t>
            </a:r>
            <a:endParaRPr lang="nl-NL" dirty="0"/>
          </a:p>
        </p:txBody>
      </p:sp>
    </p:spTree>
    <p:extLst>
      <p:ext uri="{BB962C8B-B14F-4D97-AF65-F5344CB8AC3E}">
        <p14:creationId xmlns:p14="http://schemas.microsoft.com/office/powerpoint/2010/main" val="30308645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 de slag:</a:t>
            </a:r>
            <a:endParaRPr lang="nl-NL" dirty="0"/>
          </a:p>
        </p:txBody>
      </p:sp>
      <p:sp>
        <p:nvSpPr>
          <p:cNvPr id="3" name="Tijdelijke aanduiding voor tekst 2"/>
          <p:cNvSpPr>
            <a:spLocks noGrp="1"/>
          </p:cNvSpPr>
          <p:nvPr>
            <p:ph type="body" sz="quarter" idx="11"/>
          </p:nvPr>
        </p:nvSpPr>
        <p:spPr>
          <a:xfrm>
            <a:off x="628650" y="1828800"/>
            <a:ext cx="7886700" cy="3561347"/>
          </a:xfrm>
        </p:spPr>
        <p:txBody>
          <a:bodyPr/>
          <a:lstStyle/>
          <a:p>
            <a:r>
              <a:rPr lang="nl-NL" dirty="0" smtClean="0"/>
              <a:t>Wat? (wat voor actie?)</a:t>
            </a:r>
          </a:p>
          <a:p>
            <a:r>
              <a:rPr lang="nl-NL" dirty="0" smtClean="0"/>
              <a:t>Waarom? (doel van de actie)</a:t>
            </a:r>
          </a:p>
          <a:p>
            <a:r>
              <a:rPr lang="nl-NL" dirty="0" smtClean="0"/>
              <a:t>Hoe? (hoe ziet het eruit? Wat heb je nodig?)</a:t>
            </a:r>
          </a:p>
          <a:p>
            <a:r>
              <a:rPr lang="nl-NL" dirty="0" smtClean="0"/>
              <a:t>Wie? (wie gaat het uitvoeren? Van wie heb je toestemming nodig?)</a:t>
            </a:r>
          </a:p>
          <a:p>
            <a:r>
              <a:rPr lang="nl-NL" dirty="0" smtClean="0"/>
              <a:t>Wanneer? (wanneer is het?)</a:t>
            </a:r>
          </a:p>
          <a:p>
            <a:endParaRPr lang="nl-NL" dirty="0"/>
          </a:p>
        </p:txBody>
      </p:sp>
    </p:spTree>
    <p:extLst>
      <p:ext uri="{BB962C8B-B14F-4D97-AF65-F5344CB8AC3E}">
        <p14:creationId xmlns:p14="http://schemas.microsoft.com/office/powerpoint/2010/main" val="7182325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 een </a:t>
            </a:r>
            <a:r>
              <a:rPr lang="nl-NL" dirty="0" smtClean="0">
                <a:solidFill>
                  <a:srgbClr val="69BF80"/>
                </a:solidFill>
              </a:rPr>
              <a:t>werkplan</a:t>
            </a:r>
            <a:r>
              <a:rPr lang="nl-NL" dirty="0" smtClean="0"/>
              <a:t> maken!</a:t>
            </a:r>
            <a:endParaRPr lang="nl-NL" dirty="0"/>
          </a:p>
        </p:txBody>
      </p:sp>
      <p:graphicFrame>
        <p:nvGraphicFramePr>
          <p:cNvPr id="4" name="Tabel 3"/>
          <p:cNvGraphicFramePr>
            <a:graphicFrameLocks noGrp="1"/>
          </p:cNvGraphicFramePr>
          <p:nvPr>
            <p:extLst/>
          </p:nvPr>
        </p:nvGraphicFramePr>
        <p:xfrm>
          <a:off x="628650" y="1690689"/>
          <a:ext cx="7886700" cy="485449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124149221"/>
                    </a:ext>
                  </a:extLst>
                </a:gridCol>
                <a:gridCol w="1577340">
                  <a:extLst>
                    <a:ext uri="{9D8B030D-6E8A-4147-A177-3AD203B41FA5}">
                      <a16:colId xmlns:a16="http://schemas.microsoft.com/office/drawing/2014/main" val="3118258695"/>
                    </a:ext>
                  </a:extLst>
                </a:gridCol>
                <a:gridCol w="1577340">
                  <a:extLst>
                    <a:ext uri="{9D8B030D-6E8A-4147-A177-3AD203B41FA5}">
                      <a16:colId xmlns:a16="http://schemas.microsoft.com/office/drawing/2014/main" val="2214126383"/>
                    </a:ext>
                  </a:extLst>
                </a:gridCol>
                <a:gridCol w="1577340">
                  <a:extLst>
                    <a:ext uri="{9D8B030D-6E8A-4147-A177-3AD203B41FA5}">
                      <a16:colId xmlns:a16="http://schemas.microsoft.com/office/drawing/2014/main" val="1506862296"/>
                    </a:ext>
                  </a:extLst>
                </a:gridCol>
                <a:gridCol w="1577340">
                  <a:extLst>
                    <a:ext uri="{9D8B030D-6E8A-4147-A177-3AD203B41FA5}">
                      <a16:colId xmlns:a16="http://schemas.microsoft.com/office/drawing/2014/main" val="1785926183"/>
                    </a:ext>
                  </a:extLst>
                </a:gridCol>
              </a:tblGrid>
              <a:tr h="970898">
                <a:tc>
                  <a:txBody>
                    <a:bodyPr/>
                    <a:lstStyle/>
                    <a:p>
                      <a:r>
                        <a:rPr lang="nl-NL" sz="1400" dirty="0" smtClean="0">
                          <a:latin typeface="Gotham Bold" pitchFamily="50" charset="0"/>
                        </a:rPr>
                        <a:t>Wat moet er gebeuren?</a:t>
                      </a:r>
                      <a:endParaRPr lang="nl-NL" sz="1400" dirty="0">
                        <a:latin typeface="Gotham Bold" pitchFamily="50" charset="0"/>
                      </a:endParaRPr>
                    </a:p>
                  </a:txBody>
                  <a:tcPr/>
                </a:tc>
                <a:tc>
                  <a:txBody>
                    <a:bodyPr/>
                    <a:lstStyle/>
                    <a:p>
                      <a:r>
                        <a:rPr lang="nl-NL" sz="1400" dirty="0" smtClean="0">
                          <a:latin typeface="Gotham Bold" pitchFamily="50" charset="0"/>
                        </a:rPr>
                        <a:t>Hoe ga je dat doen?</a:t>
                      </a:r>
                      <a:endParaRPr lang="nl-NL" sz="1400" dirty="0">
                        <a:latin typeface="Gotham Bold" pitchFamily="50" charset="0"/>
                      </a:endParaRPr>
                    </a:p>
                  </a:txBody>
                  <a:tcPr/>
                </a:tc>
                <a:tc>
                  <a:txBody>
                    <a:bodyPr/>
                    <a:lstStyle/>
                    <a:p>
                      <a:r>
                        <a:rPr lang="nl-NL" sz="1400" dirty="0" smtClean="0">
                          <a:latin typeface="Gotham Bold" pitchFamily="50" charset="0"/>
                        </a:rPr>
                        <a:t>Wat heb je daarvoor nodig?</a:t>
                      </a:r>
                      <a:endParaRPr lang="nl-NL" sz="1400" dirty="0">
                        <a:latin typeface="Gotham Bold" pitchFamily="50" charset="0"/>
                      </a:endParaRPr>
                    </a:p>
                  </a:txBody>
                  <a:tcPr/>
                </a:tc>
                <a:tc>
                  <a:txBody>
                    <a:bodyPr/>
                    <a:lstStyle/>
                    <a:p>
                      <a:r>
                        <a:rPr lang="nl-NL" sz="1400" dirty="0" smtClean="0">
                          <a:latin typeface="Gotham Bold" pitchFamily="50" charset="0"/>
                        </a:rPr>
                        <a:t>Wie gaat het doen?</a:t>
                      </a:r>
                      <a:endParaRPr lang="nl-NL" sz="1400" dirty="0">
                        <a:latin typeface="Gotham Bold" pitchFamily="50" charset="0"/>
                      </a:endParaRPr>
                    </a:p>
                  </a:txBody>
                  <a:tcPr/>
                </a:tc>
                <a:tc>
                  <a:txBody>
                    <a:bodyPr/>
                    <a:lstStyle/>
                    <a:p>
                      <a:r>
                        <a:rPr lang="nl-NL" sz="1400" dirty="0" smtClean="0">
                          <a:latin typeface="Gotham Bold" pitchFamily="50" charset="0"/>
                        </a:rPr>
                        <a:t>Wanneer moet het af zijn?</a:t>
                      </a:r>
                      <a:endParaRPr lang="nl-NL" sz="1400" dirty="0">
                        <a:latin typeface="Gotham Bold" pitchFamily="50" charset="0"/>
                      </a:endParaRPr>
                    </a:p>
                  </a:txBody>
                  <a:tcPr/>
                </a:tc>
                <a:extLst>
                  <a:ext uri="{0D108BD9-81ED-4DB2-BD59-A6C34878D82A}">
                    <a16:rowId xmlns:a16="http://schemas.microsoft.com/office/drawing/2014/main" val="3262542444"/>
                  </a:ext>
                </a:extLst>
              </a:tr>
              <a:tr h="970898">
                <a:tc>
                  <a:txBody>
                    <a:bodyPr/>
                    <a:lstStyle/>
                    <a:p>
                      <a:endParaRPr lang="nl-NL" dirty="0"/>
                    </a:p>
                  </a:txBody>
                  <a:tcPr/>
                </a:tc>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232767609"/>
                  </a:ext>
                </a:extLst>
              </a:tr>
              <a:tr h="970898">
                <a:tc>
                  <a:txBody>
                    <a:bodyPr/>
                    <a:lstStyle/>
                    <a:p>
                      <a:endParaRPr lang="nl-NL"/>
                    </a:p>
                  </a:txBody>
                  <a:tcPr/>
                </a:tc>
                <a:tc>
                  <a:txBody>
                    <a:bodyPr/>
                    <a:lstStyle/>
                    <a:p>
                      <a:endParaRPr lang="nl-NL" dirty="0"/>
                    </a:p>
                  </a:txBody>
                  <a:tcPr/>
                </a:tc>
                <a:tc>
                  <a:txBody>
                    <a:bodyPr/>
                    <a:lstStyle/>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85160976"/>
                  </a:ext>
                </a:extLst>
              </a:tr>
              <a:tr h="970898">
                <a:tc>
                  <a:txBody>
                    <a:bodyPr/>
                    <a:lstStyle/>
                    <a:p>
                      <a:endParaRPr lang="nl-NL"/>
                    </a:p>
                  </a:txBody>
                  <a:tcPr/>
                </a:tc>
                <a:tc>
                  <a:txBody>
                    <a:bodyPr/>
                    <a:lstStyle/>
                    <a:p>
                      <a:endParaRPr lang="nl-NL"/>
                    </a:p>
                  </a:txBody>
                  <a:tcPr/>
                </a:tc>
                <a:tc>
                  <a:txBody>
                    <a:bodyPr/>
                    <a:lstStyle/>
                    <a:p>
                      <a:endParaRPr lang="nl-NL" dirty="0"/>
                    </a:p>
                  </a:txBody>
                  <a:tcPr/>
                </a:tc>
                <a:tc>
                  <a:txBody>
                    <a:bodyPr/>
                    <a:lstStyle/>
                    <a:p>
                      <a:endParaRPr lang="nl-NL" dirty="0"/>
                    </a:p>
                  </a:txBody>
                  <a:tcPr/>
                </a:tc>
                <a:tc>
                  <a:txBody>
                    <a:bodyPr/>
                    <a:lstStyle/>
                    <a:p>
                      <a:endParaRPr lang="nl-NL"/>
                    </a:p>
                  </a:txBody>
                  <a:tcPr/>
                </a:tc>
                <a:extLst>
                  <a:ext uri="{0D108BD9-81ED-4DB2-BD59-A6C34878D82A}">
                    <a16:rowId xmlns:a16="http://schemas.microsoft.com/office/drawing/2014/main" val="1487315091"/>
                  </a:ext>
                </a:extLst>
              </a:tr>
              <a:tr h="970898">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283399468"/>
                  </a:ext>
                </a:extLst>
              </a:tr>
            </a:tbl>
          </a:graphicData>
        </a:graphic>
      </p:graphicFrame>
    </p:spTree>
    <p:extLst>
      <p:ext uri="{BB962C8B-B14F-4D97-AF65-F5344CB8AC3E}">
        <p14:creationId xmlns:p14="http://schemas.microsoft.com/office/powerpoint/2010/main" val="39739007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Waar zitten jullie mee?</a:t>
            </a:r>
          </a:p>
          <a:p>
            <a:r>
              <a:rPr lang="nl-NL" dirty="0" smtClean="0"/>
              <a:t>Hebben jullie nog vragen?</a:t>
            </a:r>
          </a:p>
          <a:p>
            <a:r>
              <a:rPr lang="nl-NL" dirty="0" smtClean="0"/>
              <a:t>Kunnen we van elkaar leren?</a:t>
            </a:r>
            <a:endParaRPr lang="nl-NL" dirty="0"/>
          </a:p>
        </p:txBody>
      </p:sp>
      <p:sp>
        <p:nvSpPr>
          <p:cNvPr id="3" name="Titel 2"/>
          <p:cNvSpPr>
            <a:spLocks noGrp="1"/>
          </p:cNvSpPr>
          <p:nvPr>
            <p:ph type="ctrTitle"/>
          </p:nvPr>
        </p:nvSpPr>
        <p:spPr>
          <a:xfrm>
            <a:off x="2851484" y="1022685"/>
            <a:ext cx="3441032" cy="1240171"/>
          </a:xfrm>
        </p:spPr>
        <p:txBody>
          <a:bodyPr/>
          <a:lstStyle/>
          <a:p>
            <a:r>
              <a:rPr lang="nl-NL" dirty="0" smtClean="0"/>
              <a:t>En hoe nu verder?</a:t>
            </a:r>
            <a:endParaRPr lang="nl-NL" dirty="0"/>
          </a:p>
        </p:txBody>
      </p:sp>
    </p:spTree>
    <p:extLst>
      <p:ext uri="{BB962C8B-B14F-4D97-AF65-F5344CB8AC3E}">
        <p14:creationId xmlns:p14="http://schemas.microsoft.com/office/powerpoint/2010/main" val="39094361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44114"/>
            <a:ext cx="7886700" cy="2852737"/>
          </a:xfrm>
        </p:spPr>
        <p:txBody>
          <a:bodyPr/>
          <a:lstStyle/>
          <a:p>
            <a:r>
              <a:rPr lang="nl-NL" dirty="0" smtClean="0"/>
              <a:t>Dank voor </a:t>
            </a:r>
            <a:r>
              <a:rPr lang="nl-NL" dirty="0" smtClean="0">
                <a:solidFill>
                  <a:srgbClr val="69BF80"/>
                </a:solidFill>
              </a:rPr>
              <a:t>jullie</a:t>
            </a:r>
            <a:r>
              <a:rPr lang="nl-NL" dirty="0" smtClean="0"/>
              <a:t> aandacht!</a:t>
            </a:r>
            <a:endParaRPr lang="nl-NL" dirty="0"/>
          </a:p>
        </p:txBody>
      </p:sp>
      <p:sp>
        <p:nvSpPr>
          <p:cNvPr id="3" name="Tijdelijke aanduiding voor tekst 2"/>
          <p:cNvSpPr>
            <a:spLocks noGrp="1"/>
          </p:cNvSpPr>
          <p:nvPr>
            <p:ph type="body" idx="1"/>
          </p:nvPr>
        </p:nvSpPr>
        <p:spPr>
          <a:xfrm>
            <a:off x="623888" y="2708623"/>
            <a:ext cx="7886700" cy="1500187"/>
          </a:xfrm>
        </p:spPr>
        <p:txBody>
          <a:bodyPr/>
          <a:lstStyle/>
          <a:p>
            <a:r>
              <a:rPr lang="nl-NL" dirty="0" smtClean="0"/>
              <a:t>En succes met jullie </a:t>
            </a:r>
            <a:r>
              <a:rPr lang="nl-NL" dirty="0" smtClean="0"/>
              <a:t>MR en LLR! </a:t>
            </a:r>
            <a:r>
              <a:rPr lang="nl-NL" dirty="0" smtClean="0">
                <a:sym typeface="Wingdings" panose="05000000000000000000" pitchFamily="2" charset="2"/>
              </a:rPr>
              <a:t></a:t>
            </a:r>
            <a:endParaRPr lang="nl-NL" dirty="0"/>
          </a:p>
        </p:txBody>
      </p:sp>
      <p:pic>
        <p:nvPicPr>
          <p:cNvPr id="4" name="Afbeelding 3"/>
          <p:cNvPicPr>
            <a:picLocks noChangeAspect="1"/>
          </p:cNvPicPr>
          <p:nvPr/>
        </p:nvPicPr>
        <p:blipFill rotWithShape="1">
          <a:blip r:embed="rId2"/>
          <a:srcRect l="7189" t="49417" r="4177" b="14645"/>
          <a:stretch/>
        </p:blipFill>
        <p:spPr>
          <a:xfrm>
            <a:off x="0" y="4771103"/>
            <a:ext cx="9142360" cy="2086897"/>
          </a:xfrm>
          <a:prstGeom prst="rect">
            <a:avLst/>
          </a:prstGeom>
        </p:spPr>
      </p:pic>
    </p:spTree>
    <p:extLst>
      <p:ext uri="{BB962C8B-B14F-4D97-AF65-F5344CB8AC3E}">
        <p14:creationId xmlns:p14="http://schemas.microsoft.com/office/powerpoint/2010/main" val="3620511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3602038"/>
            <a:ext cx="7219604" cy="1859424"/>
          </a:xfrm>
        </p:spPr>
        <p:txBody>
          <a:bodyPr>
            <a:noAutofit/>
          </a:bodyPr>
          <a:lstStyle/>
          <a:p>
            <a:pPr algn="l"/>
            <a:endParaRPr lang="nl-NL" sz="1600" dirty="0"/>
          </a:p>
          <a:p>
            <a:pPr marL="285750" indent="-285750" algn="l">
              <a:buFontTx/>
              <a:buChar char="-"/>
            </a:pPr>
            <a:r>
              <a:rPr lang="nl-NL" sz="1600" dirty="0"/>
              <a:t>Sfeer en </a:t>
            </a:r>
            <a:r>
              <a:rPr lang="nl-NL" sz="1600" dirty="0" smtClean="0"/>
              <a:t>kwaliteit</a:t>
            </a:r>
          </a:p>
          <a:p>
            <a:pPr marL="285750" indent="-285750" algn="l">
              <a:buFontTx/>
              <a:buChar char="-"/>
            </a:pPr>
            <a:r>
              <a:rPr lang="nl-NL" sz="1600" dirty="0" smtClean="0"/>
              <a:t>Inspraak én verantwoordelijkheid (mes snijdt)</a:t>
            </a:r>
          </a:p>
          <a:p>
            <a:pPr marL="285750" indent="-285750" algn="l">
              <a:buFontTx/>
              <a:buChar char="-"/>
            </a:pPr>
            <a:endParaRPr lang="nl-NL" sz="1600" dirty="0"/>
          </a:p>
        </p:txBody>
      </p:sp>
      <p:sp>
        <p:nvSpPr>
          <p:cNvPr id="3" name="Titel 2"/>
          <p:cNvSpPr>
            <a:spLocks noGrp="1"/>
          </p:cNvSpPr>
          <p:nvPr>
            <p:ph type="ctrTitle"/>
          </p:nvPr>
        </p:nvSpPr>
        <p:spPr>
          <a:xfrm>
            <a:off x="2244545" y="665187"/>
            <a:ext cx="4654909" cy="1763485"/>
          </a:xfrm>
        </p:spPr>
        <p:txBody>
          <a:bodyPr/>
          <a:lstStyle/>
          <a:p>
            <a:r>
              <a:rPr lang="nl-NL" dirty="0" err="1" smtClean="0"/>
              <a:t>Meerjarenvisie</a:t>
            </a:r>
            <a:r>
              <a:rPr lang="nl-NL" dirty="0" smtClean="0"/>
              <a:t> LAKS</a:t>
            </a:r>
            <a:endParaRPr lang="nl-NL" dirty="0"/>
          </a:p>
        </p:txBody>
      </p:sp>
    </p:spTree>
    <p:extLst>
      <p:ext uri="{BB962C8B-B14F-4D97-AF65-F5344CB8AC3E}">
        <p14:creationId xmlns:p14="http://schemas.microsoft.com/office/powerpoint/2010/main" val="448199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a:t>“De MR bevordert naar vermogen openheid en onderling overleg in de school”</a:t>
            </a:r>
          </a:p>
          <a:p>
            <a:endParaRPr lang="nl-NL" dirty="0"/>
          </a:p>
        </p:txBody>
      </p:sp>
      <p:sp>
        <p:nvSpPr>
          <p:cNvPr id="3" name="Titel 2"/>
          <p:cNvSpPr>
            <a:spLocks noGrp="1"/>
          </p:cNvSpPr>
          <p:nvPr>
            <p:ph type="ctrTitle"/>
          </p:nvPr>
        </p:nvSpPr>
        <p:spPr>
          <a:xfrm>
            <a:off x="2806370" y="570669"/>
            <a:ext cx="3531260" cy="2294143"/>
          </a:xfrm>
        </p:spPr>
        <p:txBody>
          <a:bodyPr>
            <a:normAutofit/>
          </a:bodyPr>
          <a:lstStyle/>
          <a:p>
            <a:pPr>
              <a:defRPr/>
            </a:pPr>
            <a:r>
              <a:rPr lang="nl-NL" sz="2400" dirty="0"/>
              <a:t>Wet Medezeggenschap op Scholen</a:t>
            </a:r>
            <a:br>
              <a:rPr lang="nl-NL" sz="2400" dirty="0"/>
            </a:br>
            <a:r>
              <a:rPr lang="nl-NL" sz="2000" dirty="0"/>
              <a:t>(sinds 1 januari 2007)</a:t>
            </a:r>
            <a:r>
              <a:rPr lang="nl-NL" sz="2400" dirty="0"/>
              <a:t/>
            </a:r>
            <a:br>
              <a:rPr lang="nl-NL" sz="2400" dirty="0"/>
            </a:br>
            <a:endParaRPr lang="nl-NL" sz="2800" dirty="0"/>
          </a:p>
        </p:txBody>
      </p:sp>
    </p:spTree>
    <p:extLst>
      <p:ext uri="{BB962C8B-B14F-4D97-AF65-F5344CB8AC3E}">
        <p14:creationId xmlns:p14="http://schemas.microsoft.com/office/powerpoint/2010/main" val="3990852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paar </a:t>
            </a:r>
            <a:r>
              <a:rPr lang="nl-NL" dirty="0" smtClean="0">
                <a:solidFill>
                  <a:srgbClr val="69BF80"/>
                </a:solidFill>
              </a:rPr>
              <a:t>algemene</a:t>
            </a:r>
            <a:r>
              <a:rPr lang="nl-NL" dirty="0" smtClean="0"/>
              <a:t> regels	</a:t>
            </a:r>
            <a:endParaRPr lang="nl-NL" dirty="0"/>
          </a:p>
        </p:txBody>
      </p:sp>
      <p:sp>
        <p:nvSpPr>
          <p:cNvPr id="3" name="Tijdelijke aanduiding voor tekst 2"/>
          <p:cNvSpPr>
            <a:spLocks noGrp="1"/>
          </p:cNvSpPr>
          <p:nvPr>
            <p:ph type="body" sz="quarter" idx="11"/>
          </p:nvPr>
        </p:nvSpPr>
        <p:spPr/>
        <p:txBody>
          <a:bodyPr>
            <a:normAutofit lnSpcReduction="10000"/>
          </a:bodyPr>
          <a:lstStyle/>
          <a:p>
            <a:pPr marL="574675" indent="-574675">
              <a:spcBef>
                <a:spcPct val="0"/>
              </a:spcBef>
              <a:defRPr/>
            </a:pPr>
            <a:endParaRPr lang="nl-NL" dirty="0">
              <a:solidFill>
                <a:srgbClr val="00549B"/>
              </a:solidFill>
            </a:endParaRPr>
          </a:p>
          <a:p>
            <a:pPr>
              <a:spcBef>
                <a:spcPct val="0"/>
              </a:spcBef>
              <a:defRPr/>
            </a:pPr>
            <a:r>
              <a:rPr lang="nl-NL" dirty="0" smtClean="0">
                <a:solidFill>
                  <a:srgbClr val="00549B"/>
                </a:solidFill>
              </a:rPr>
              <a:t>Een MR is op </a:t>
            </a:r>
            <a:r>
              <a:rPr lang="nl-NL" dirty="0">
                <a:solidFill>
                  <a:srgbClr val="00549B"/>
                </a:solidFill>
              </a:rPr>
              <a:t>school </a:t>
            </a:r>
            <a:r>
              <a:rPr lang="nl-NL" dirty="0" smtClean="0">
                <a:solidFill>
                  <a:srgbClr val="FCB24C"/>
                </a:solidFill>
              </a:rPr>
              <a:t>verplicht</a:t>
            </a:r>
            <a:r>
              <a:rPr lang="nl-NL" dirty="0" smtClean="0">
                <a:solidFill>
                  <a:srgbClr val="00549B"/>
                </a:solidFill>
              </a:rPr>
              <a:t>! </a:t>
            </a:r>
          </a:p>
          <a:p>
            <a:pPr>
              <a:spcBef>
                <a:spcPct val="0"/>
              </a:spcBef>
              <a:defRPr/>
            </a:pPr>
            <a:r>
              <a:rPr lang="nl-NL" dirty="0" smtClean="0">
                <a:solidFill>
                  <a:srgbClr val="00549B"/>
                </a:solidFill>
              </a:rPr>
              <a:t>Bij </a:t>
            </a:r>
            <a:r>
              <a:rPr lang="nl-NL" dirty="0">
                <a:solidFill>
                  <a:srgbClr val="00549B"/>
                </a:solidFill>
              </a:rPr>
              <a:t>meerdere scholen onder één bestuur </a:t>
            </a:r>
            <a:r>
              <a:rPr lang="nl-NL" dirty="0" smtClean="0">
                <a:solidFill>
                  <a:srgbClr val="00549B"/>
                </a:solidFill>
              </a:rPr>
              <a:t>is een </a:t>
            </a:r>
            <a:r>
              <a:rPr lang="nl-NL" dirty="0" smtClean="0">
                <a:solidFill>
                  <a:srgbClr val="FCB24C"/>
                </a:solidFill>
              </a:rPr>
              <a:t>GMR</a:t>
            </a:r>
            <a:r>
              <a:rPr lang="nl-NL" dirty="0" smtClean="0">
                <a:solidFill>
                  <a:srgbClr val="00549B"/>
                </a:solidFill>
              </a:rPr>
              <a:t> </a:t>
            </a:r>
            <a:r>
              <a:rPr lang="nl-NL" dirty="0">
                <a:solidFill>
                  <a:srgbClr val="00549B"/>
                </a:solidFill>
              </a:rPr>
              <a:t>verplicht</a:t>
            </a:r>
          </a:p>
          <a:p>
            <a:pPr>
              <a:spcBef>
                <a:spcPct val="0"/>
              </a:spcBef>
              <a:defRPr/>
            </a:pPr>
            <a:r>
              <a:rPr lang="nl-NL" dirty="0">
                <a:solidFill>
                  <a:srgbClr val="00549B"/>
                </a:solidFill>
              </a:rPr>
              <a:t>Leerlingenraad is NIET </a:t>
            </a:r>
            <a:r>
              <a:rPr lang="nl-NL" dirty="0" smtClean="0">
                <a:solidFill>
                  <a:srgbClr val="00549B"/>
                </a:solidFill>
              </a:rPr>
              <a:t>verplicht </a:t>
            </a:r>
          </a:p>
          <a:p>
            <a:pPr>
              <a:spcBef>
                <a:spcPct val="0"/>
              </a:spcBef>
              <a:defRPr/>
            </a:pPr>
            <a:r>
              <a:rPr lang="nl-NL" dirty="0" smtClean="0">
                <a:solidFill>
                  <a:srgbClr val="00549B"/>
                </a:solidFill>
              </a:rPr>
              <a:t>Je hebt </a:t>
            </a:r>
            <a:r>
              <a:rPr lang="nl-NL" dirty="0" smtClean="0">
                <a:solidFill>
                  <a:srgbClr val="00549B"/>
                </a:solidFill>
                <a:hlinkClick r:id="rId3"/>
              </a:rPr>
              <a:t>rechten</a:t>
            </a:r>
            <a:r>
              <a:rPr lang="nl-NL" dirty="0" smtClean="0">
                <a:solidFill>
                  <a:srgbClr val="00549B"/>
                </a:solidFill>
              </a:rPr>
              <a:t> op </a:t>
            </a:r>
            <a:r>
              <a:rPr lang="nl-NL" dirty="0" smtClean="0">
                <a:solidFill>
                  <a:srgbClr val="FCB24C"/>
                </a:solidFill>
              </a:rPr>
              <a:t>trainingen</a:t>
            </a:r>
            <a:r>
              <a:rPr lang="nl-NL" dirty="0" smtClean="0">
                <a:solidFill>
                  <a:srgbClr val="00549B"/>
                </a:solidFill>
              </a:rPr>
              <a:t> of educatie, maar nog veel meer! Zie art. 28 van de WMS. Of via </a:t>
            </a:r>
            <a:r>
              <a:rPr lang="nl-NL" dirty="0" smtClean="0">
                <a:solidFill>
                  <a:srgbClr val="00549B"/>
                </a:solidFill>
                <a:hlinkClick r:id="rId4"/>
              </a:rPr>
              <a:t>WMS.nl</a:t>
            </a:r>
            <a:r>
              <a:rPr lang="nl-NL" dirty="0" smtClean="0">
                <a:solidFill>
                  <a:srgbClr val="00549B"/>
                </a:solidFill>
              </a:rPr>
              <a:t> </a:t>
            </a:r>
          </a:p>
          <a:p>
            <a:pPr marL="0" indent="0">
              <a:spcBef>
                <a:spcPct val="0"/>
              </a:spcBef>
              <a:buNone/>
              <a:defRPr/>
            </a:pPr>
            <a:r>
              <a:rPr lang="nl-NL" dirty="0" smtClean="0">
                <a:solidFill>
                  <a:srgbClr val="00549B"/>
                </a:solidFill>
              </a:rPr>
              <a:t> </a:t>
            </a:r>
          </a:p>
          <a:p>
            <a:pPr>
              <a:spcBef>
                <a:spcPct val="0"/>
              </a:spcBef>
              <a:defRPr/>
            </a:pPr>
            <a:r>
              <a:rPr lang="nl-NL" dirty="0" smtClean="0">
                <a:solidFill>
                  <a:srgbClr val="00549B"/>
                </a:solidFill>
              </a:rPr>
              <a:t>Studiepunten, vrijstelling, vergoeding (15,- per vergadering) </a:t>
            </a:r>
            <a:endParaRPr lang="nl-NL" dirty="0">
              <a:solidFill>
                <a:srgbClr val="00549B"/>
              </a:solidFill>
            </a:endParaRPr>
          </a:p>
          <a:p>
            <a:pPr marL="0" indent="0">
              <a:spcBef>
                <a:spcPct val="0"/>
              </a:spcBef>
              <a:buNone/>
              <a:defRPr/>
            </a:pPr>
            <a:endParaRPr lang="nl-NL" dirty="0">
              <a:solidFill>
                <a:srgbClr val="00549B"/>
              </a:solidFill>
            </a:endParaRPr>
          </a:p>
          <a:p>
            <a:endParaRPr lang="nl-NL" dirty="0">
              <a:solidFill>
                <a:srgbClr val="00549B"/>
              </a:solidFill>
            </a:endParaRPr>
          </a:p>
        </p:txBody>
      </p:sp>
    </p:spTree>
    <p:extLst>
      <p:ext uri="{BB962C8B-B14F-4D97-AF65-F5344CB8AC3E}">
        <p14:creationId xmlns:p14="http://schemas.microsoft.com/office/powerpoint/2010/main" val="4089171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993" y="-12044"/>
            <a:ext cx="8342489" cy="6870044"/>
          </a:xfrm>
          <a:prstGeom prst="rect">
            <a:avLst/>
          </a:prstGeom>
        </p:spPr>
      </p:pic>
    </p:spTree>
    <p:extLst>
      <p:ext uri="{BB962C8B-B14F-4D97-AF65-F5344CB8AC3E}">
        <p14:creationId xmlns:p14="http://schemas.microsoft.com/office/powerpoint/2010/main" val="2671158677"/>
      </p:ext>
    </p:extLst>
  </p:cSld>
  <p:clrMapOvr>
    <a:masterClrMapping/>
  </p:clrMapOvr>
</p:sld>
</file>

<file path=ppt/theme/theme1.xml><?xml version="1.0" encoding="utf-8"?>
<a:theme xmlns:a="http://schemas.openxmlformats.org/drawingml/2006/main" name="Titel met tekst">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42456F-0DC3-4741-B3AB-4AA36A718C19}" vid="{96F5C30C-E5BB-4C6E-BC19-51A5492B0544}"/>
    </a:ext>
  </a:extLst>
</a:theme>
</file>

<file path=ppt/theme/theme2.xml><?xml version="1.0" encoding="utf-8"?>
<a:theme xmlns:a="http://schemas.openxmlformats.org/drawingml/2006/main" name="Nieuw onderdeel">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42456F-0DC3-4741-B3AB-4AA36A718C19}" vid="{7FD94623-093D-4EA1-8E22-1C0B863B33AF}"/>
    </a:ext>
  </a:extLst>
</a:theme>
</file>

<file path=ppt/theme/theme3.xml><?xml version="1.0" encoding="utf-8"?>
<a:theme xmlns:a="http://schemas.openxmlformats.org/drawingml/2006/main" name="Titel met tekst kleurrijk">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1B42456F-0DC3-4741-B3AB-4AA36A718C19}" vid="{F8F8BDD3-97A9-4FCB-9FE6-BB11782FC20D}"/>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 nieuwe huisstijl (meerdere dia-sjablonen ingebouwd) -werkversie</Template>
  <TotalTime>617</TotalTime>
  <Words>1877</Words>
  <Application>Microsoft Office PowerPoint</Application>
  <PresentationFormat>Diavoorstelling (4:3)</PresentationFormat>
  <Paragraphs>307</Paragraphs>
  <Slides>55</Slides>
  <Notes>12</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55</vt:i4>
      </vt:variant>
    </vt:vector>
  </HeadingPairs>
  <TitlesOfParts>
    <vt:vector size="64" baseType="lpstr">
      <vt:lpstr>Gotham Bold</vt:lpstr>
      <vt:lpstr>Gill Sans MT</vt:lpstr>
      <vt:lpstr>Calibri</vt:lpstr>
      <vt:lpstr>Wingdings</vt:lpstr>
      <vt:lpstr>Arial</vt:lpstr>
      <vt:lpstr>Gotham Black</vt:lpstr>
      <vt:lpstr>Titel met tekst</vt:lpstr>
      <vt:lpstr>Nieuw onderdeel</vt:lpstr>
      <vt:lpstr>Titel met tekst kleurrijk</vt:lpstr>
      <vt:lpstr>Landelijk Aktie Komitee Scholieren</vt:lpstr>
      <vt:lpstr>… met vandaag</vt:lpstr>
      <vt:lpstr>Handjes schudden</vt:lpstr>
      <vt:lpstr>Heel kort over het LAKS</vt:lpstr>
      <vt:lpstr>Medezeggenschap</vt:lpstr>
      <vt:lpstr>Meerjarenvisie LAKS</vt:lpstr>
      <vt:lpstr>Wet Medezeggenschap op Scholen (sinds 1 januari 2007) </vt:lpstr>
      <vt:lpstr>Een paar algemene regels </vt:lpstr>
      <vt:lpstr>PowerPoint-presentatie</vt:lpstr>
      <vt:lpstr>Amoebe, vis, aap, buddha</vt:lpstr>
      <vt:lpstr>Even verder kennismaken..</vt:lpstr>
      <vt:lpstr>Vergaderen!</vt:lpstr>
      <vt:lpstr>Vergaderen</vt:lpstr>
      <vt:lpstr>Rolverdeling</vt:lpstr>
      <vt:lpstr>Overtuigingspel</vt:lpstr>
      <vt:lpstr>   Waaruit bestaat een MR?</vt:lpstr>
      <vt:lpstr>Taken van de MR</vt:lpstr>
      <vt:lpstr>Bevoegdheden van de MR</vt:lpstr>
      <vt:lpstr>Instemmingsrecht</vt:lpstr>
      <vt:lpstr>Informatierecht</vt:lpstr>
      <vt:lpstr>Adviesrecht </vt:lpstr>
      <vt:lpstr>Initiatiefrecht</vt:lpstr>
      <vt:lpstr>Pauze</vt:lpstr>
      <vt:lpstr>Onder- handelen</vt:lpstr>
      <vt:lpstr>Onderhandelen is…</vt:lpstr>
      <vt:lpstr>Wanneer onderhandelen?</vt:lpstr>
      <vt:lpstr>Fases bij het onder-handelen</vt:lpstr>
      <vt:lpstr>Fases </vt:lpstr>
      <vt:lpstr>1. Voorbereiden </vt:lpstr>
      <vt:lpstr>2. Uitspreken van wensen</vt:lpstr>
      <vt:lpstr>3. Intern overleg  (wanneer daar ruimte voor is)</vt:lpstr>
      <vt:lpstr>4. Onderhandelen</vt:lpstr>
      <vt:lpstr>5. Afspraken maken</vt:lpstr>
      <vt:lpstr>Oefening</vt:lpstr>
      <vt:lpstr>Tips voor de oefening </vt:lpstr>
      <vt:lpstr>www.infowms.nl</vt:lpstr>
      <vt:lpstr>Leerlingen stemmen in met: </vt:lpstr>
      <vt:lpstr>Samen met de ouders: </vt:lpstr>
      <vt:lpstr>Medezeggenschapsstatuut </vt:lpstr>
      <vt:lpstr>Ouderbijdrage: Hoeveel geld mag ‘t kosten? iPad - ja of nee? </vt:lpstr>
      <vt:lpstr>Hoe pak je dit aan? </vt:lpstr>
      <vt:lpstr>Mogen ouders pushmeldingen krijgen van Magister? </vt:lpstr>
      <vt:lpstr>Wat vinden de scholieren?  </vt:lpstr>
      <vt:lpstr>Strafregels?  </vt:lpstr>
      <vt:lpstr>Welke is belangrijk op jouw school?  </vt:lpstr>
      <vt:lpstr>Concrete TIPS en TO DO’s</vt:lpstr>
      <vt:lpstr>Concrete TIPS en TO DO’s</vt:lpstr>
      <vt:lpstr>Concrete TIPS en TO DO’s</vt:lpstr>
      <vt:lpstr>Concrete TIPS en TO DO’s</vt:lpstr>
      <vt:lpstr>Concrete TIPS en TO DO’s</vt:lpstr>
      <vt:lpstr>Actie voeren</vt:lpstr>
      <vt:lpstr>Aan de slag:</vt:lpstr>
      <vt:lpstr>Samen een werkplan maken!</vt:lpstr>
      <vt:lpstr>En hoe nu verder?</vt:lpstr>
      <vt:lpstr>Dank voor jullie aandacht!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medezeggenschap</dc:title>
  <dc:creator>Louis Stassen</dc:creator>
  <cp:lastModifiedBy>Pim de Vente</cp:lastModifiedBy>
  <cp:revision>41</cp:revision>
  <dcterms:created xsi:type="dcterms:W3CDTF">2018-01-03T12:17:48Z</dcterms:created>
  <dcterms:modified xsi:type="dcterms:W3CDTF">2018-11-19T10:04:57Z</dcterms:modified>
</cp:coreProperties>
</file>